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61" r:id="rId2"/>
  </p:sldMasterIdLst>
  <p:notesMasterIdLst>
    <p:notesMasterId r:id="rId35"/>
  </p:notesMasterIdLst>
  <p:sldIdLst>
    <p:sldId id="256" r:id="rId3"/>
    <p:sldId id="350" r:id="rId4"/>
    <p:sldId id="481" r:id="rId5"/>
    <p:sldId id="486" r:id="rId6"/>
    <p:sldId id="483" r:id="rId7"/>
    <p:sldId id="488" r:id="rId8"/>
    <p:sldId id="484" r:id="rId9"/>
    <p:sldId id="462" r:id="rId10"/>
    <p:sldId id="490" r:id="rId11"/>
    <p:sldId id="491" r:id="rId12"/>
    <p:sldId id="492" r:id="rId13"/>
    <p:sldId id="493" r:id="rId14"/>
    <p:sldId id="494" r:id="rId15"/>
    <p:sldId id="485" r:id="rId16"/>
    <p:sldId id="497" r:id="rId17"/>
    <p:sldId id="498" r:id="rId18"/>
    <p:sldId id="496" r:id="rId19"/>
    <p:sldId id="478" r:id="rId20"/>
    <p:sldId id="309" r:id="rId21"/>
    <p:sldId id="503" r:id="rId22"/>
    <p:sldId id="505" r:id="rId23"/>
    <p:sldId id="506" r:id="rId24"/>
    <p:sldId id="507" r:id="rId25"/>
    <p:sldId id="508" r:id="rId26"/>
    <p:sldId id="499" r:id="rId27"/>
    <p:sldId id="500" r:id="rId28"/>
    <p:sldId id="501" r:id="rId29"/>
    <p:sldId id="502" r:id="rId30"/>
    <p:sldId id="470" r:id="rId31"/>
    <p:sldId id="480" r:id="rId32"/>
    <p:sldId id="509" r:id="rId33"/>
    <p:sldId id="510" r:id="rId3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C0DA"/>
    <a:srgbClr val="1068A7"/>
    <a:srgbClr val="0F68A7"/>
    <a:srgbClr val="1779A8"/>
    <a:srgbClr val="4B93BE"/>
    <a:srgbClr val="2526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86377" autoAdjust="0"/>
  </p:normalViewPr>
  <p:slideViewPr>
    <p:cSldViewPr snapToGrid="0" showGuides="1">
      <p:cViewPr>
        <p:scale>
          <a:sx n="64" d="100"/>
          <a:sy n="64" d="100"/>
        </p:scale>
        <p:origin x="-960" y="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ACB3A-470A-4AE5-AEAB-BF7ADFB60C03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BA3BC8-9C3B-4C0A-B814-5764FD09C4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65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375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375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375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3755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BA3BC8-9C3B-4C0A-B814-5764FD09C49D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375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5371-0D7C-4720-BAA8-0AC58D24E4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BCA85-9840-4149-8A9B-A0B8A326CB1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65371-0D7C-4720-BAA8-0AC58D24E42E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t>22.10.2025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BCA85-9840-4149-8A9B-A0B8A326CB1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5796121"/>
            <a:ext cx="8861528" cy="165576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 sz="1800" dirty="0">
                <a:solidFill>
                  <a:srgbClr val="002060"/>
                </a:solidFill>
              </a:rPr>
              <a:t>К</a:t>
            </a:r>
            <a:r>
              <a:rPr lang="en-US" altLang="en-US" sz="1800" dirty="0">
                <a:solidFill>
                  <a:srgbClr val="002060"/>
                </a:solidFill>
              </a:rPr>
              <a:t>афедр</a:t>
            </a:r>
            <a:r>
              <a:rPr lang="ru-RU" altLang="en-US" sz="1800" dirty="0">
                <a:solidFill>
                  <a:srgbClr val="002060"/>
                </a:solidFill>
              </a:rPr>
              <a:t>а</a:t>
            </a:r>
            <a:r>
              <a:rPr lang="en-US" altLang="ru-RU" sz="1800" dirty="0">
                <a:solidFill>
                  <a:srgbClr val="002060"/>
                </a:solidFill>
              </a:rPr>
              <a:t> </a:t>
            </a:r>
            <a:r>
              <a:rPr lang="en-US" altLang="en-US" sz="1800" dirty="0">
                <a:solidFill>
                  <a:srgbClr val="002060"/>
                </a:solidFill>
              </a:rPr>
              <a:t>психологии</a:t>
            </a:r>
            <a:r>
              <a:rPr lang="en-US" altLang="ru-RU" sz="1800" dirty="0">
                <a:solidFill>
                  <a:srgbClr val="002060"/>
                </a:solidFill>
              </a:rPr>
              <a:t>, </a:t>
            </a:r>
            <a:r>
              <a:rPr lang="en-US" altLang="en-US" sz="1800" dirty="0">
                <a:solidFill>
                  <a:srgbClr val="002060"/>
                </a:solidFill>
              </a:rPr>
              <a:t>педагогики</a:t>
            </a:r>
            <a:r>
              <a:rPr lang="en-US" altLang="ru-RU" sz="1800" dirty="0">
                <a:solidFill>
                  <a:srgbClr val="002060"/>
                </a:solidFill>
              </a:rPr>
              <a:t>, </a:t>
            </a:r>
            <a:r>
              <a:rPr lang="en-US" altLang="en-US" sz="1800" dirty="0">
                <a:solidFill>
                  <a:srgbClr val="002060"/>
                </a:solidFill>
              </a:rPr>
              <a:t>дополнительного</a:t>
            </a:r>
            <a:r>
              <a:rPr lang="en-US" altLang="ru-RU" sz="1800" dirty="0">
                <a:solidFill>
                  <a:srgbClr val="002060"/>
                </a:solidFill>
              </a:rPr>
              <a:t> </a:t>
            </a:r>
            <a:r>
              <a:rPr lang="en-US" altLang="en-US" sz="1800" dirty="0">
                <a:solidFill>
                  <a:srgbClr val="002060"/>
                </a:solidFill>
              </a:rPr>
              <a:t>и</a:t>
            </a:r>
            <a:r>
              <a:rPr lang="en-US" altLang="ru-RU" sz="1800" dirty="0">
                <a:solidFill>
                  <a:srgbClr val="002060"/>
                </a:solidFill>
              </a:rPr>
              <a:t> </a:t>
            </a:r>
            <a:r>
              <a:rPr lang="en-US" altLang="en-US" sz="1800" dirty="0">
                <a:solidFill>
                  <a:srgbClr val="002060"/>
                </a:solidFill>
              </a:rPr>
              <a:t>инклюзивного</a:t>
            </a:r>
            <a:r>
              <a:rPr lang="en-US" altLang="ru-RU" sz="1800" dirty="0">
                <a:solidFill>
                  <a:srgbClr val="002060"/>
                </a:solidFill>
              </a:rPr>
              <a:t> </a:t>
            </a:r>
            <a:r>
              <a:rPr lang="en-US" altLang="en-US" sz="1800" dirty="0">
                <a:solidFill>
                  <a:srgbClr val="002060"/>
                </a:solidFill>
              </a:rPr>
              <a:t>образования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486930" y="405671"/>
            <a:ext cx="8979243" cy="248581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«Конфликты между участниками образовательного процесса: Технологии примирения на ранних этапах конфликта»</a:t>
            </a:r>
            <a:endParaRPr lang="ru-RU" sz="3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52616" y="3991232"/>
            <a:ext cx="45843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преподаватель кафедры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ППДиИО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Муллаева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Ирина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лександровна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48640" y="510689"/>
            <a:ext cx="1037844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Компромисс – решение конфликта через взаимные уступки</a:t>
            </a:r>
            <a:r>
              <a:rPr lang="ru-RU" sz="2800" b="1" dirty="0" smtClean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smtClean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поддерживаете дружеские отношения;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ищете справедливого решения;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делите предмет желаний поровну;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избегаете самовластия и напоминаний о вашем первенстве;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получаете что-то и для себя;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избегаете столкновения в лоб;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уступаете немного ради поддержания отношений.</a:t>
            </a:r>
            <a:endParaRPr lang="ru-RU" sz="2800" b="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392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48640" y="510689"/>
            <a:ext cx="103784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Соперничество – </a:t>
            </a:r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открытая борьба за свои интересы, отстаивание своей позиции с полным игнорированием интересов партнера</a:t>
            </a:r>
            <a:r>
              <a:rPr lang="ru-RU" sz="2800" dirty="0" smtClean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sz="2800" dirty="0">
              <a:solidFill>
                <a:srgbClr val="2226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стремитесь доказать, что другой человек не прав;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обижаетесь, пока они не передумают;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перекрикиваете других;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применяете физическое насилие;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не принимаете явного отказа;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требуете безоговорочного послушания;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призываете на помощь союзников для поддержки;</a:t>
            </a:r>
          </a:p>
          <a:p>
            <a:r>
              <a:rPr lang="ru-RU" sz="28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требуете, чтобы ваш оппонент согласился с вами ради сохранения отношений.</a:t>
            </a:r>
            <a:endParaRPr lang="ru-RU" sz="280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28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48640" y="510689"/>
            <a:ext cx="103784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предполагает поиск решения, которое не только бы удовлетворило интересы обоих сторон, но и позволило бы им извлечь пользу из конфликта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определяете потребности всех участников;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стараетесь их удовлетворить;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признаете ценности других, равно как и ваши собственные;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стараетесь быть объективными, отделяя проблему от личностей;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ищите творческих и неординарных решений;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не щадите проблему, щадите людей.</a:t>
            </a:r>
            <a:endParaRPr lang="ru-RU" sz="280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30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48640" y="510689"/>
            <a:ext cx="1037844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Пути выхода из конфликта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Компромисс – решение проблемы через взаимные уступки сторон.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Переговоры – мирная беседа обеих сторон по решению проблемы.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Посредничество – использование третьей стороны в заочном решении проблемы.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Арбитраж – обращение к наделенному специальными полномочиями органу власти за помощью в решении проблемы.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Применение силы, власти, закона – одностороннее использование власти или силы той стороной, которая считает себя сильнее.</a:t>
            </a:r>
            <a:endParaRPr lang="ru-RU" sz="280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93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415290" y="334508"/>
            <a:ext cx="1116711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 «Конфликтная ли вы личность?»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В общественном транспорте начался спор на повышенных тонах. Ваша реакция?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не принимаю участия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кратко высказываюсь в защиту стороны, которую считаю правой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активно вмешиваюсь, чем вызываю огонь на себя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Выступаете ли вы на собраниях с критикой лидеров?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нет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только если имею для этого веские основания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критикую по любому поводу не только лидеров, но и тех, кто их защищает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Часто ли вы спорите с друзьями?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только если люди необидчивые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лишь по принципиальным вопросам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споры – моя стихия</a:t>
            </a:r>
            <a:endParaRPr lang="ru-RU" sz="2400" b="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68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76250" y="256044"/>
            <a:ext cx="102679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Как вы реагируете, если кто-то пытается пройти в обход очереди?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возмущаюсь в душе, но молчу – себе дороже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делаю замечание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прохожу вперед и начинаю наблюдать за порядком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Дома на обед подали недосоленное блюдо. Ваша реакция?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не буду поднимать бучу из-за пустяков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молча возьму солонку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не удержусь от едких замечаний, демонстративно откажусь от еды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Если на улице, в транспорте вам наступили на ногу.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с возмущением посмотрю на обидчика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сухо сделаю замечание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выскажусь, не стесняясь в выражениях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84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76250" y="256044"/>
            <a:ext cx="1026795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Если кто-то из близких купил вещь, которая вам не нравится.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промолчу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ограничусь коротким, тактичным замечанием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устрою скандал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Не повезло в лотерее. Как вы к этому отнесетесь?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постараюсь казаться равнодушным, но в душе дам себе слово больше не участвовать в ней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не скрою досады, но отнесусь к происшествию с юмором, пообещав взять реванш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проигрыш надолго испортит отношение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Обработка результатов: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А-4 балла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Б-2 балла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В-0 баллов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099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48640" y="510689"/>
            <a:ext cx="1037844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22-32 балла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тактичны и миролюбивы, ловко уходите от споров и конфликтов, избегаете критических ситуаций на роботе и дома. Изречение «Платон мне друг, но истина важнее!» - никогда не было вашим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кредом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Может быть поэтому вас иногда называют приспособленцем. Наберите смелости, если обстоятельства требуют высказываться принципиально, невзирая на лица.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11-21 балл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 слывете человеком конфликтным. Но на самом деле конфликтуете, лишь если нет иного выхода и другие средства исчерпаны . Вы твердо отстаиваете свое мнение, не думая о том, как это отразится на вашем положении в обществе или приятельских отношениях. При этом не выходите за рамки корректности, не унижаетесь до оскорблений. Все это вызывает к вам уважение.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10 баллов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Споры конфликты - это воздух, без которого вы не можете жить. Любите критиковать других, но, если слышите замечания в свой адрес, можете съесть живьем. Ваша критика – ради критики, а не для пользы дела. Очень трудно приходится тем, кто рядом с вами. Ваши несдержанность и грубость отталкивают людей. Не поэтому ли у вас нет настоящих друзей? Словом, постарайтесь перебороть ваш вздорный характер!</a:t>
            </a:r>
            <a:endParaRPr lang="ru-RU" sz="2000" b="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27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5" y="299085"/>
            <a:ext cx="10983595" cy="6047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defRPr/>
            </a:pPr>
            <a:endParaRPr lang="en-US" altLang="ru-RU" sz="3600" dirty="0">
              <a:solidFill>
                <a:srgbClr val="00206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36822" y="766120"/>
            <a:ext cx="899571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 – это большая группа людей, куда входят не только ученики и педагоги, но и родители, и директор, и завучи, и другие работники учреждения. Поэтому без спорных моментов здесь не обойтись. Самыми распространёнными типами таких столкновений являются: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разногласия в детском коллективе;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непонимание между преподавателем и ребёнком;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споры родителей с учителями/администрацией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91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овое поле 2"/>
          <p:cNvSpPr txBox="1"/>
          <p:nvPr/>
        </p:nvSpPr>
        <p:spPr>
          <a:xfrm>
            <a:off x="80645" y="170180"/>
            <a:ext cx="9653905" cy="5219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/>
            <a:endParaRPr lang="ru-RU" altLang="en-US" sz="2800" b="1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6345" y="857349"/>
            <a:ext cx="10895895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«Ребёнок – класс»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в школе между детьми может иметь разные причины. Обиды, соперничество, отставание или превосходство в учёбе, неразделённые сердечные симпатии, социальное неравенство – любой из этих поводов может стать почвой для разногласий.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645" y="2379718"/>
            <a:ext cx="10627565" cy="132343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«Ребёнок – учитель»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 сталкиваются интересы взрослого и юного представителя школьного коллектива. Найти выход в этом положении можно только в том случае, если взрослый человек сам пойдёт на компромисс, поймёт, что он мудрее, поставит себя на место младшего оппонента.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5886" y="4003454"/>
            <a:ext cx="11327053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«Учитель – родители»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Подобные конфликты часто связаны с предыдущим типом. Родители включаются в диалог, когда их ребёнок постоянно жалуется на предвзятое к нему отношение, начинают предъявлять претензии сначала к определённому педагогу, потом ко всему коллективу и к администрации. Они не согласны с методами обучения, у них свой взгляд на воспитание. Ситуация выходит за пределы школьного учреждения, появляются жалобы в департамент образования, а потом и в вышестоящие организации. В итоге конфликт приобретает массовый характер.</a:t>
            </a:r>
            <a:endParaRPr lang="ru-RU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1980" y="6117430"/>
            <a:ext cx="41640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989351" y="5903359"/>
            <a:ext cx="4601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«Учитель – учитель»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4" y="74142"/>
            <a:ext cx="10983595" cy="6047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defRPr/>
            </a:pPr>
            <a:endParaRPr lang="en-US" altLang="ru-RU" sz="3600" dirty="0">
              <a:solidFill>
                <a:srgbClr val="00206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8541" y="172995"/>
            <a:ext cx="899571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«конфликт» в толковом словаре русского языка определяется как «разногласие, спор, столкновение мнений». Такое определение полностью подходит и для конфликтов в школе, когда с разногласиями сталкиваются участники образовательного процесса: дети, их родители, учителя и администрация. Опытные педагоги уверены, что проблемные моменты в процессе обучения неизбежны, так как у каждого участника учебного процесса имеются свои интересы и свои представления о допустимом и правильном. Главное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найти конструктивные пути его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конфликта.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84813" y="255857"/>
            <a:ext cx="1106898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1: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классе появился новый ученик Максим, который сразу показал отличные результаты в учёбе. Он никогда не давал списывать одноклассникам и открыто критиковал тех, кто не старался в учёбе.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конфликта: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некоторое время одноклассники начали избегать общения с Максимом, а затем стали подшучивать над ним, расклеивая на его парту записки с обидными надписями. Некоторые ребята даже начали намеренно мешать ему на уроках.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 стал замкнутым, его успеваемость начала падать. В классе образовалась напряжённая атмосфера.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2: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Ученица 8 класса Катя начала носить необычную одежду в стиле k-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краситься и делать яркие причёски. Это выделяло её среди остальных одноклассников.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конфликта: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Часть класса начала дразнить Катю, обзывать её «выскочкой» и «странной». Девочки перестали с ней общаться, а мальчики стали демонстративно игнорировать.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Катя стала пропускать уроки, её успеваемость снизилась. Она замкнулась в себе и перестала участвовать в школьной жизни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343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84813" y="255857"/>
            <a:ext cx="11068987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1: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Ученик 9 класса Андрей получил «тройку» за контрольную работу по математике. Он был уверен, что заслуживает «четвёрки», так как правильно решил все задачи, но учитель снял баллы за неаккуратное оформление.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конфликта: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Андрей подошёл к учителю после урока и начал спорить, утверждая, что оформление не должно влиять на оценку знаний. Учитель отказался менять оценку, объяснив важность аккуратности в математических расчётах.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Андрей перестал выполнять домашние задания по математике, стал демонстративно игнорировать учителя на уроках. Отношения между учеником и педагогом накалились, что отразилось на успеваемости Андрея.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2: 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Учитель литературы сделала замечание ученице Марии за использование телефона во время урока. Мария отказалась показывать телефон и обвинила учителя в нарушении её личных границ.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конфликта: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Учитель пригрозила вызвать директора и родителей. Мария в ответ начала громко возмущаться, обвиняя педагога в предвзятом отношении.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Ситуация дошла до директора. Мария стала игнорировать все уроки литературы, а её успеваемость по предмету резко упала. Между учителем и ученицей установились враждебные отношения.</a:t>
            </a: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90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84813" y="255857"/>
            <a:ext cx="11068987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1: Конфликт из-за оценок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Родитель ученицы 7 класса обратился к учителю математики с претензией о занижении оценок его дочери. По его мнению, ребёнок заслуживает только отличных оценок, так как усердно занимается.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конфликта: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 встрече с учителем родитель настаивал на пересмотре всех оценок, обвиняя педагога в предвзятости и некомпетентности. Учитель объяснил критерии оценивания и показал работы ученицы с ошибками.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Родитель начал жаловаться администрации школы, требуя замены учителя. Отношения между педагогом и семьёй накалились, что негативно повлияло на психологическое состояние девочки.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2: Конфликт из-за дисциплины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Учитель физкультуры пожаловался родителям ученика 5 класса на его систематическое нарушение дисциплины на уроках.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конфликта: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Родители обвинили учителя в неумении найти подход к детям и чрезмерной строгости. Они утверждали, что их сын — примерного поведения, а учитель просто придирается.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Родители перестали реагировать на замечания педагога, что привело к ухудшению поведения ученика. На уроках физкультуры возникла напряжённая атмосфера</a:t>
            </a:r>
            <a:r>
              <a:rPr lang="ru-RU" sz="2000" dirty="0">
                <a:latin typeface="-apple-system"/>
              </a:rPr>
              <a:t>.</a:t>
            </a:r>
            <a:endParaRPr lang="ru-RU" sz="2000" b="0" dirty="0"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207843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84813" y="255857"/>
            <a:ext cx="1106898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1: Конфликт из-за распределения нагрузки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Два учителя начальных классов не могли договориться о распределении дополнительной нагрузки — проведении внеурочных занятий. Один учитель считал, что у него больше опыта и он должен получать больше часов, второй ссылался на большую учебную нагрузку в основное время.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конфликта: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Учителя начали перетягивать на свою сторону администрацию, каждый пытался доказать свою правоту. Ситуация осложнялась тем, что оба педагога были членами методического объединения и должны были работать в команде.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коллективе образовалась напряжённая атмосфера, снизилась эффективность работы методического объединения. Ученики начали замечать разногласия между учителями, что негативно влияло на их восприятие учебного процесса.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2: Конфликт из-за авторских прав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Учитель истории разработал уникальную методику проведения уроков с использованием интерактивных карт и презентаций. Другой учитель, увидев эти материалы на открытом уроке, начал использовать их как свои собственные на методических конференциях.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конфликта: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Первый учитель обратился к администрации с претензией о нарушении авторских прав. Второй учитель отрицал обвинения, утверждая, что «педагогические наработки должны быть общими».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Возникло недоверие между коллегами, снизилась готовность делиться опытом. В педагогическом коллективе появились слухи и сплетни, что негативно повлияло на общую атмосферу.</a:t>
            </a:r>
            <a:endParaRPr lang="ru-RU" sz="2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678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284813" y="255857"/>
            <a:ext cx="11068987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1: Конфликт из-за родительских чатов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родительском чате класса возник конфликт между двумя мамами из-за формата общения. Одна настаивала на строгой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правилах, другая считала, что чат должен быть свободным для обмена любой информацией.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конфликта: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Мама-модератор начала удалять сообщения и блокировать участников, которые нарушали её правила. Вторая мама обвинила её в диктаторстве и создала параллельный чат, куда пригласила несогласных родителей.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Класс разделился на два лагеря, важная информация дублировалась или терялась. Учителя столкнулись с трудностями в коммуникации с родителями, так как не знали, в каком чате находится нужная информация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4: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из-за поведения детей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Родители двух учеников поссорились из-за того, что дети постоянно конфликтуют на переменах. Один родитель обвинял ребёнка оппонента в агрессии, второй — в провокации.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конфликта: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Родители начали обсуждать поведение чужих детей в родительских чатах, переходя на личности. Ситуация обострилась, когда они попытались решить вопрос напрямую с детьми, что только усугубило конфликт.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Напряжённая атмосфера в классе, дети стали бояться ходить на перемены. Учителям пришлось вмешиваться в ситуацию и проводить дополнительные беседы с учениками и родителями.</a:t>
            </a:r>
          </a:p>
          <a:p>
            <a:endParaRPr lang="ru-RU" sz="2000" b="0" dirty="0"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44150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48640" y="510689"/>
            <a:ext cx="103784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Школьная медиация – процедура урегулирования спора (конфликта) между участниками образовательного процесса с участием нейтрального посредника, заинтересованного лишь в том, чтобы стороны разрешили конфликт максимально выгодно для обеих сторон. Медиация не может состояться без наличия и выполнения ряда принципов.  К ним относятся:</a:t>
            </a:r>
          </a:p>
          <a:p>
            <a:endParaRPr lang="ru-RU" sz="2400" dirty="0">
              <a:solidFill>
                <a:srgbClr val="2226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добровольность,</a:t>
            </a:r>
          </a:p>
          <a:p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нейтральность, беспристрастность медиатора</a:t>
            </a:r>
          </a:p>
          <a:p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равноправие сторон,</a:t>
            </a:r>
          </a:p>
          <a:p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конфиденциальность.</a:t>
            </a:r>
            <a:endParaRPr lang="ru-RU" sz="2400" b="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56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358140" y="487978"/>
            <a:ext cx="1164336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“Другими словами”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так, попробуйте перефразировать ряд неконструктивных утверждений в конструктивные. Например, “Ты должен вернуть мне книгу” (Я была бы рада, если бы ты вернул мне книгу).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“Ты должен заботиться обо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мне</a:t>
            </a: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“Ты не должна была ходить на ту вечеринку”.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“Ты ни разу в жизни для меня ничего не сделала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“Ты должна была предвидеть возможные трудности”.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“Меня заставили”.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“Он – упрямый осёл”.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“Он меня унизил”.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“Прекрати меня злить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!”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“Ты должна мне дать программу, книгу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«Ты опять на меня кричишь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«Когда ты это сделаешь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«Ты никогда меня не слушаешь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«Что ты все время разговариваешь параллельно со мной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«Вечно ты хамишь!»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«Ты всегда ужасно себя ведешь!»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«Ты всегда без спросу берешь журнал со стола!» 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21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358140" y="487978"/>
            <a:ext cx="116433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“Другими словами”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“Ты должен заботиться обо мне”. (“Мне хочется, чтобы ты заботился обо мне”);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“Ты не должна была ходить на ту вечеринку”. (“Я бы предпочел, чтобы ты не ходила на вечеринку”);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“Ты ни разу в жизни для меня ничего не сделала!” (“Мне не хватает внимания и заботы с твоей стороны”);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“Ты должна была предвидеть возможные трудности”. (“Мне хотелось, чтоб ты предвидела возможные трудности”);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“Меня заставили”. (“Я не сумела отказаться”);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“Он – упрямый осёл”. (“Я не смог убедить его”);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“Он меня унизил”. (“Мне было неприятно”);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“Прекрати меня злить!” (“Я начинаю злиться”);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“Ты должна мне дать программу, книгу” (“Мне хотелось бы, чтоб ты дала мне программу, книгу”).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«Ты опять на меня кричишь!» (Мне не нравится, когда на меня повышают голос)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«Когда ты это сделаешь?» (Я буду руда, если у тебя получится правильно распределить время на важные дела)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«Ты никогда меня не слушаешь!» (Когда я вижу, что ты не слушаешь меня, мне неприятно, ведь я говорю достаточно важные вещи).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«Что ты все время разговариваешь параллельно со мной?» (Мне сложно говорить, когда кто-то еще разговаривает одновременно со мной).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«Вечно ты хамишь!» (Когда со мной некорректно разговаривают, я раздражаюсь и не хочу больше общаться. На мой взгляд, ты можешь быть более уважительным по отношению ко мне. В свою очередь постараюсь быть более терпимой).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«Ты всегда ужасно себя ведешь!» (В данной ситуации меня обижает твое поведение).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«Ты всегда без спросу берешь журнал со стола!» (Когда с моего стола без спросу берут вещи, в частности журнал, мне неприятно).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 Успешное решение любой конфликтной ситуации, неизбежно связано со способностью прощать.</a:t>
            </a:r>
            <a:r>
              <a:rPr lang="ru-RU" sz="1600" dirty="0" smtClean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b="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28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344774" y="301639"/>
            <a:ext cx="930889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формула мудрого поведения в конфликте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(ОПРСТ)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- открытость ума.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 - положительное отношение.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- рациональное мышление.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- сотрудничество.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 - терпимость к людям.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«Правила построения эффективного общения»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 отношения к нам человека закладывается в первые 15 секунд! Для того чтобы благополучно пройти через «минное поле» этих первых секунд, необходимо применить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«Правило трех плюсов», чтобы расположить к себе собеседника: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улыбка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имя собеседника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комплимент.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00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30660" y="245755"/>
            <a:ext cx="6096000" cy="261610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Интервью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Описание: Группа делится на пары. В паре участники по очереди на три минуты становятся «журналистом» и «звездой». «Журналист» готовит краткий рассказ о «звезде» на основе экспресс-интервью, в ходе которого 2 «звезда» говорит о том, что готова сообщить о себе группе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окончании работы «журналисты» представляют «звезд» в общем круге. С целью демократичного и безопасного стиля общения целесообразно выработать правила группы.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94886" y="3519996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Выработка правил группы».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Группой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формулируются, как минимум, следующие правила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Уважительное отношение друг к другу;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 - высказывания;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Конфиденциальность;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Активное участие;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Принятие временного регламента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Выключение мобильных телефонов на время занятий</a:t>
            </a:r>
          </a:p>
        </p:txBody>
      </p:sp>
    </p:spTree>
    <p:extLst>
      <p:ext uri="{BB962C8B-B14F-4D97-AF65-F5344CB8AC3E}">
        <p14:creationId xmlns:p14="http://schemas.microsoft.com/office/powerpoint/2010/main" val="74709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1684" y="74142"/>
            <a:ext cx="10983595" cy="60471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defRPr/>
            </a:pPr>
            <a:endParaRPr lang="en-US" altLang="ru-RU" sz="3600" dirty="0">
              <a:solidFill>
                <a:srgbClr val="002060"/>
              </a:solidFill>
              <a:latin typeface="Calibri" panose="020F0502020204030204" charset="0"/>
              <a:cs typeface="Calibri" panose="020F050202020403020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0020" y="490762"/>
            <a:ext cx="941275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</a:t>
            </a:r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сложное социальное и психологическое явление. Субъектом конфликтного взаимодействия могут стать люди, либо группы людей</a:t>
            </a:r>
            <a:r>
              <a:rPr lang="ru-RU" sz="2400" dirty="0" smtClean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Конфликтная ситуация </a:t>
            </a:r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накопившиеся противоречия, связанные с деятельностью субъектов социального взаимодействия и создающие почву для реального противоборства между ними.</a:t>
            </a:r>
          </a:p>
          <a:p>
            <a:r>
              <a:rPr lang="ru-RU" sz="2400" b="1" dirty="0" err="1" smtClean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Конфликтология</a:t>
            </a:r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это наука, изучающая причины возникновения, развитие и разрешение конфликтов.</a:t>
            </a:r>
          </a:p>
          <a:p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основ </a:t>
            </a:r>
            <a:r>
              <a:rPr lang="ru-RU" sz="2400" dirty="0" err="1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конфликтологии</a:t>
            </a:r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необходимо для каждого человека, так как оно помогает:</a:t>
            </a:r>
          </a:p>
          <a:p>
            <a:pPr>
              <a:buFont typeface="Arial"/>
              <a:buChar char="•"/>
            </a:pPr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избежать конфликтов там, где это возможно;</a:t>
            </a:r>
          </a:p>
          <a:p>
            <a:pPr>
              <a:buFont typeface="Arial"/>
              <a:buChar char="•"/>
            </a:pPr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 относиться к конфликту;</a:t>
            </a:r>
          </a:p>
          <a:p>
            <a:pPr>
              <a:buFont typeface="Arial"/>
              <a:buChar char="•"/>
            </a:pPr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управлять конфликтом</a:t>
            </a:r>
          </a:p>
          <a:p>
            <a:pPr>
              <a:buFont typeface="Arial"/>
              <a:buChar char="•"/>
            </a:pPr>
            <a:r>
              <a:rPr lang="ru-RU" sz="24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 разрешать </a:t>
            </a:r>
            <a:r>
              <a:rPr lang="ru-RU" sz="2400" dirty="0" smtClean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конфликты.</a:t>
            </a:r>
            <a:endParaRPr lang="ru-RU" sz="2400" b="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86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95990" y="288342"/>
            <a:ext cx="949751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«Коллега –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образ» </a:t>
            </a:r>
          </a:p>
          <a:p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Выскочка → Целеустремленный и инициативный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Зануда → Ответственный и педантичный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Хвастун → Амбициозный и уверенный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Склочник → Принципиальный и справедливый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Задира → Энергичный 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харизматичный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Нытик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→ Чувствительный и эмпатичный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12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95990" y="288342"/>
            <a:ext cx="1095781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8050" algn="just"/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Упражнение «Воздушные замки»</a:t>
            </a:r>
            <a:endParaRPr lang="ru-RU" sz="2400" dirty="0">
              <a:solidFill>
                <a:srgbClr val="000000"/>
              </a:solidFill>
            </a:endParaRPr>
          </a:p>
          <a:p>
            <a:pPr indent="450850" algn="just"/>
            <a:r>
              <a:rPr lang="ru-RU" sz="2400" dirty="0">
                <a:solidFill>
                  <a:srgbClr val="000000"/>
                </a:solidFill>
                <a:latin typeface="Times New Roman"/>
              </a:rPr>
              <a:t>Упражнение тренирует навыки совместной деятельности. Также оно обычно проходит в веселой и дружественной атмосфере, что позволяет использовать его в конце тренинга для того, чтобы эффективно и позитивно его завершать.</a:t>
            </a:r>
            <a:endParaRPr lang="ru-RU" sz="2400" dirty="0">
              <a:solidFill>
                <a:srgbClr val="000000"/>
              </a:solidFill>
            </a:endParaRPr>
          </a:p>
          <a:p>
            <a:pPr indent="450850" algn="just"/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Необходимые материалы: </a:t>
            </a:r>
            <a:r>
              <a:rPr lang="ru-RU" sz="2400" dirty="0">
                <a:solidFill>
                  <a:srgbClr val="000000"/>
                </a:solidFill>
                <a:latin typeface="Times New Roman"/>
              </a:rPr>
              <a:t>пачка бумаги формата А4.</a:t>
            </a:r>
            <a:endParaRPr lang="ru-RU" sz="2400" dirty="0">
              <a:solidFill>
                <a:srgbClr val="000000"/>
              </a:solidFill>
            </a:endParaRPr>
          </a:p>
          <a:p>
            <a:pPr indent="450850" algn="just"/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Время: </a:t>
            </a:r>
            <a:r>
              <a:rPr lang="ru-RU" sz="2400" dirty="0">
                <a:solidFill>
                  <a:srgbClr val="000000"/>
                </a:solidFill>
                <a:latin typeface="Times New Roman"/>
              </a:rPr>
              <a:t>25 минут.</a:t>
            </a:r>
            <a:endParaRPr lang="ru-RU" sz="2400" dirty="0">
              <a:solidFill>
                <a:srgbClr val="000000"/>
              </a:solidFill>
            </a:endParaRPr>
          </a:p>
          <a:p>
            <a:pPr indent="450850" algn="just"/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Описание. </a:t>
            </a:r>
            <a:r>
              <a:rPr lang="ru-RU" sz="2400" dirty="0">
                <a:solidFill>
                  <a:srgbClr val="000000"/>
                </a:solidFill>
                <a:latin typeface="Times New Roman"/>
              </a:rPr>
              <a:t>Участники делятся на мини-группы по 3-6 человек. В центре комнаты кладется пачка бумаги и озвучивается следующая инструкция: «Каждой команде необходимо за следующие 15 минут построить из этой бумаги башню. Ничего кроме бумаги использовать нельзя. Башня должна быть выше одного метра в высоту. Побеждает команда, которая построит самую высокую башню».</a:t>
            </a:r>
            <a:endParaRPr lang="ru-RU" sz="2400" dirty="0">
              <a:solidFill>
                <a:srgbClr val="000000"/>
              </a:solidFill>
            </a:endParaRPr>
          </a:p>
          <a:p>
            <a:pPr indent="450850" algn="just"/>
            <a:r>
              <a:rPr lang="ru-RU" sz="2400" b="1" dirty="0">
                <a:solidFill>
                  <a:srgbClr val="000000"/>
                </a:solidFill>
                <a:latin typeface="Times New Roman"/>
              </a:rPr>
              <a:t>Обсуждение.</a:t>
            </a:r>
            <a:r>
              <a:rPr lang="ru-RU" sz="2400" dirty="0">
                <a:solidFill>
                  <a:srgbClr val="000000"/>
                </a:solidFill>
                <a:latin typeface="Times New Roman"/>
              </a:rPr>
              <a:t> Если упражнение используется как завершающее тренинг </a:t>
            </a:r>
            <a:r>
              <a:rPr lang="ru-RU" sz="2400" dirty="0" err="1">
                <a:solidFill>
                  <a:srgbClr val="000000"/>
                </a:solidFill>
                <a:latin typeface="Times New Roman"/>
              </a:rPr>
              <a:t>командообразования</a:t>
            </a:r>
            <a:r>
              <a:rPr lang="ru-RU" sz="2400" dirty="0">
                <a:solidFill>
                  <a:srgbClr val="000000"/>
                </a:solidFill>
                <a:latin typeface="Times New Roman"/>
              </a:rPr>
              <a:t>, то обсуждение можно не проводить. Если упражнение используется для анализа навыков совместной деятельности, можно обсудить, что помогало, а что мешало всем работать в команде.</a:t>
            </a:r>
            <a:endParaRPr lang="ru-RU" sz="2400" dirty="0">
              <a:solidFill>
                <a:srgbClr val="000000"/>
              </a:solidFill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029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95990" y="288342"/>
            <a:ext cx="1095781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«Вместе мы сила»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850"/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осознать, что возможность команды больше, чем сумма возможностей ее отдельных участников. Упражнение используется в основном на тренингах по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командообразованию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Материалы: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бумага, карандаши.</a:t>
            </a:r>
          </a:p>
          <a:p>
            <a:pPr indent="450850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Время: 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15-20 минут.</a:t>
            </a:r>
          </a:p>
          <a:p>
            <a:pPr indent="450850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Описание: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Каждый участник в течении 5 минут составляет список своих сильных и слабых сторон в своей сфере деятельности. За тем, работа происходит в мини-группах или все участники (если группа не большая) составляют общий список сильных и слабых сторон всей команды. При этом, если чей-то недостаток компенсируется сильной стороной другого участника, то этот недостаток можно вычеркнуть и не учитывать. Так же, если команда формирует какие-либо новые общие недостатки или достоинства их следует дописать в список.</a:t>
            </a:r>
          </a:p>
          <a:p>
            <a:pPr indent="450850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этого представитель от каждой команды рассказывает о том, что изменилось в списках достоинств и недостатков, после того как они были объединены.</a:t>
            </a:r>
            <a:b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850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Возможность команды не равны простой сумме возможностей ее участников. Как правило, в командном взаимодействии компенсируются недостатки и усиливаются достоинства каждого.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488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1580" y="0"/>
            <a:ext cx="109804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к группе: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Назовите положительные и отрицательные стороны конфликтов.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 smtClean="0">
              <a:solidFill>
                <a:srgbClr val="2226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11580" y="1610559"/>
            <a:ext cx="5120640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Настроение враждебности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Ухудшение социального самочувствия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Формализация общения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Умышленное и целенаправленное деструктивное поведение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Эмоциональные затраты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Ухудшение психологического здоровья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Снижение работоспособности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01790" y="2622293"/>
            <a:ext cx="4495800" cy="203132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Получение социального опыта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Нормализация морального состояния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Получение новой информации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Разрядка напряжённости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Помогает прояснить отношения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Стимулирует позитивные изменения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65020" y="5137696"/>
            <a:ext cx="870204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Таким образом, мы выяснили, что конфликты могут носить не только отрицательные черты, но и быть полезными. Самое главное, уметь правильно разрешать их.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10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64920" y="974497"/>
            <a:ext cx="993030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является основой возникновения конфликтов?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(варианты ответов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69309" y="1849206"/>
            <a:ext cx="8625016" cy="4154984"/>
          </a:xfrm>
          <a:prstGeom prst="rect">
            <a:avLst/>
          </a:prstGeom>
          <a:ln w="1905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Столкновения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противоположных интересов, взглядов, целей.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Несовместимые стремления сторон.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Несогласия между сторонами, когда каждая стремится сделать так, чтобы была принята именно ее позиция.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Основой конфликтов является отличие в миропонимании, представлениях о добре и зле, нежелании поставить себя на место другого человека, преодолев свой эгоцентризм.</a:t>
            </a:r>
          </a:p>
          <a:p>
            <a:pPr lvl="0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Конфликты существуют в любых отношениях. Это случается потому, что люди разные и по-разному реагируют на ситуации. Вместо того, чтобы стараться решить проблему, люди начинают спорить.</a:t>
            </a:r>
            <a:endParaRPr lang="ru-RU" sz="1600" dirty="0">
              <a:solidFill>
                <a:srgbClr val="22262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715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7922" y="132126"/>
            <a:ext cx="8074628" cy="286232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Конструктивные конфликты: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Конфликт вскрывает “слабое звено” в организации, во взаимоотношениях (диагностическая функция конфликта);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Конфликт даёт возможность увидеть скрытые отношения;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Конфликт даёт возможность выплеснуть отрицательные эмоции, снять напряжение;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Конфликт - это толчок к пересмотру, развитию своих взглядов на привычное;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Необходимость разрешения конфликта обуславливает развитие организации;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Конфликт способствует сплочению коллектива при противоборстве с внешним врагом.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43450" y="3337350"/>
            <a:ext cx="6778195" cy="3139321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Деструктивные конфликты: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Отрицательные эмоциональные переживания, которые могут привести к различным заболеваниям;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Нарушение деловых и личных отношений между людьми, снижение дисциплины. В целом ухудшается социально - психологический климат;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Ухудшение качества работы. Сложное восстановление деловых отношений;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Представление о победителях или побежденных как о врагах;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Временные потери. На одну минуту конфликта приходится 12 минут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послеконфликтных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переживаний</a:t>
            </a:r>
            <a:r>
              <a:rPr lang="ru-RU" dirty="0">
                <a:solidFill>
                  <a:srgbClr val="000000"/>
                </a:solidFill>
                <a:latin typeface="Helvetica Neue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207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0620" y="920292"/>
            <a:ext cx="99822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начинает формироваться на первой стадии. И если он не переходит во вторую, то конфликт не состоится. Для того, чтобы он состоялся необходима «вспышка», разрядка накопившихся противоречий – инцидент. Благодаря инциденту появляется конфликт: война сторон по нанесению ущерба противнику. Формирование врага происходит, именно, в инциденте.</a:t>
            </a:r>
          </a:p>
          <a:p>
            <a:r>
              <a:rPr lang="ru-RU" sz="20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«Родившись», конфликт начинает развиваться. Благодаря участникам он обретает структуру, индивидуальность, «физиологию» (динамичность, межличностную или групповую </a:t>
            </a:r>
            <a:r>
              <a:rPr lang="ru-RU" sz="2000" dirty="0" err="1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психодинамику</a:t>
            </a:r>
            <a:r>
              <a:rPr lang="ru-RU" sz="20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В случае продолжения развития, он переходит в свою абсолютную иррациональную стадию – эскалацию. Особенностью эскалации является потеря предмета конфликта и переход к односторонним действиям. У участников конфликта происходит подмена целей: от результата к нанесению ущерба. Стадия эскалации может завершится уничтожением одной из сторон или взаимным истощением ресурсов.</a:t>
            </a:r>
          </a:p>
          <a:p>
            <a:r>
              <a:rPr lang="ru-RU" sz="2000" dirty="0">
                <a:solidFill>
                  <a:srgbClr val="22262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 перетекает в последнюю стадию цикла: либо в завершение, либо он затухает. Затухает, чтобы при возобновлении ресурсов «разгореться вновь». Новый цикл как правило развивается по спирали. Количество циклов и степень агрессивности может быть разная.</a:t>
            </a:r>
            <a:endParaRPr lang="ru-RU" sz="2000" b="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19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48640" y="510689"/>
            <a:ext cx="103784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Поговорим о способах протекания конфликта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Избегание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стремление выйти из конфликтной ситуации, не разрешая ее: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молчание;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демонстративное удаление;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обиженный уход;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затаенный гнев;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депрессия;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игнорирование обидчика;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едкие замечания по “их” поводу за “их” спиной;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переход на “чисто деловые отношения”;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полный отказ от дружеских или деловых отношений с провинившейся стороной.</a:t>
            </a:r>
            <a:endParaRPr lang="ru-RU" sz="2400" b="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11353800" y="0"/>
            <a:ext cx="0" cy="7039992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48640" y="510689"/>
            <a:ext cx="1037844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Приспособление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подстройка под собеседника, отказ от своих интересов: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вы делаете вид, что все в порядке;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продолжаете действовать, как будто ничего не произошло;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миритесь с происходящим, чтобы не нарушать покой;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ругаете себя за вашу раздражительность;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пользуетесь вашим обаянием для достижения нужной цели;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молчите, а потом начинаете вынашивать планы мести;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• подавляете все ваши негативные эмоци</a:t>
            </a:r>
            <a:r>
              <a:rPr lang="ru-RU" sz="2400" dirty="0">
                <a:solidFill>
                  <a:srgbClr val="000000"/>
                </a:solidFill>
                <a:latin typeface="Helvetica Neue"/>
              </a:rPr>
              <a:t>и.</a:t>
            </a:r>
            <a:endParaRPr lang="ru-RU" sz="2400" b="0" i="0" dirty="0">
              <a:solidFill>
                <a:srgbClr val="22262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58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3753</TotalTime>
  <Words>1260</Words>
  <Application>Microsoft Office PowerPoint</Application>
  <PresentationFormat>Произвольный</PresentationFormat>
  <Paragraphs>164</Paragraphs>
  <Slides>32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Тема Office</vt:lpstr>
      <vt:lpstr>6_Тема Office</vt:lpstr>
      <vt:lpstr>«Конфликты между участниками образовательного процесса: Технологии примирения на ранних этапах конфликта»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Sergei Spicyn</dc:creator>
  <cp:lastModifiedBy>Ольга</cp:lastModifiedBy>
  <cp:revision>480</cp:revision>
  <dcterms:created xsi:type="dcterms:W3CDTF">2022-11-20T11:41:00Z</dcterms:created>
  <dcterms:modified xsi:type="dcterms:W3CDTF">2025-10-22T21:57:39Z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BCC814B8589F4BF79FCE6F02274BA9A6_12</vt:lpwstr>
  </property>
  <property fmtid="{D5CDD505-2E9C-101B-9397-08002B2CF9AE}" pid="3" name="KSOProductBuildVer">
    <vt:lpwstr>1049-12.2.0.22549</vt:lpwstr>
  </property>
</Properties>
</file>