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Lst>
  <p:notesMasterIdLst>
    <p:notesMasterId r:id="rId22"/>
  </p:notesMasterIdLst>
  <p:sldIdLst>
    <p:sldId id="256" r:id="rId3"/>
    <p:sldId id="350" r:id="rId4"/>
    <p:sldId id="478" r:id="rId5"/>
    <p:sldId id="309" r:id="rId6"/>
    <p:sldId id="462" r:id="rId7"/>
    <p:sldId id="463" r:id="rId8"/>
    <p:sldId id="464" r:id="rId9"/>
    <p:sldId id="465" r:id="rId10"/>
    <p:sldId id="466" r:id="rId11"/>
    <p:sldId id="467" r:id="rId12"/>
    <p:sldId id="469" r:id="rId13"/>
    <p:sldId id="470" r:id="rId14"/>
    <p:sldId id="468" r:id="rId15"/>
    <p:sldId id="471" r:id="rId16"/>
    <p:sldId id="474" r:id="rId17"/>
    <p:sldId id="475" r:id="rId18"/>
    <p:sldId id="473" r:id="rId19"/>
    <p:sldId id="479" r:id="rId20"/>
    <p:sldId id="48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0DA"/>
    <a:srgbClr val="1068A7"/>
    <a:srgbClr val="0F68A7"/>
    <a:srgbClr val="1779A8"/>
    <a:srgbClr val="4B93BE"/>
    <a:srgbClr val="252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6377" autoAdjust="0"/>
  </p:normalViewPr>
  <p:slideViewPr>
    <p:cSldViewPr snapToGrid="0" showGuides="1">
      <p:cViewPr>
        <p:scale>
          <a:sx n="77" d="100"/>
          <a:sy n="77" d="100"/>
        </p:scale>
        <p:origin x="-43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ACB3A-470A-4AE5-AEAB-BF7ADFB60C03}" type="datetimeFigureOut">
              <a:rPr lang="ru-RU" smtClean="0"/>
              <a:t>19.10.2025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A3BC8-9C3B-4C0A-B814-5764FD09C49D}" type="slidenum">
              <a:rPr lang="ru-RU" smtClean="0"/>
              <a:t>‹#›</a:t>
            </a:fld>
            <a:endParaRPr lang="ru-RU"/>
          </a:p>
        </p:txBody>
      </p:sp>
    </p:spTree>
    <p:extLst>
      <p:ext uri="{BB962C8B-B14F-4D97-AF65-F5344CB8AC3E}">
        <p14:creationId xmlns:p14="http://schemas.microsoft.com/office/powerpoint/2010/main" val="25596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9BA3BC8-9C3B-4C0A-B814-5764FD09C49D}"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BA3BC8-9C3B-4C0A-B814-5764FD09C49D}" type="slidenum">
              <a:rPr lang="ru-RU" smtClean="0"/>
              <a:t>14</a:t>
            </a:fld>
            <a:endParaRPr lang="ru-RU"/>
          </a:p>
        </p:txBody>
      </p:sp>
    </p:spTree>
    <p:extLst>
      <p:ext uri="{BB962C8B-B14F-4D97-AF65-F5344CB8AC3E}">
        <p14:creationId xmlns:p14="http://schemas.microsoft.com/office/powerpoint/2010/main" val="232460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BA3BC8-9C3B-4C0A-B814-5764FD09C49D}" type="slidenum">
              <a:rPr lang="ru-RU" smtClean="0"/>
              <a:t>16</a:t>
            </a:fld>
            <a:endParaRPr lang="ru-RU"/>
          </a:p>
        </p:txBody>
      </p:sp>
    </p:spTree>
    <p:extLst>
      <p:ext uri="{BB962C8B-B14F-4D97-AF65-F5344CB8AC3E}">
        <p14:creationId xmlns:p14="http://schemas.microsoft.com/office/powerpoint/2010/main" val="85582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4A65371-0D7C-4720-BAA8-0AC58D24E42E}" type="datetimeFigureOut">
              <a:rPr lang="ru-RU" smtClean="0"/>
              <a:t>19.10.2025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4A65371-0D7C-4720-BAA8-0AC58D24E42E}" type="datetimeFigureOut">
              <a:rPr lang="ru-RU" smtClean="0"/>
              <a:t>19.10.2025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4A65371-0D7C-4720-BAA8-0AC58D24E42E}" type="datetimeFigureOut">
              <a:rPr lang="ru-RU" smtClean="0"/>
              <a:t>19.10.2025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A65371-0D7C-4720-BAA8-0AC58D24E42E}" type="datetimeFigureOut">
              <a:rPr lang="ru-RU" smtClean="0"/>
              <a:t>19.10.2025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A65371-0D7C-4720-BAA8-0AC58D24E42E}" type="datetimeFigureOut">
              <a:rPr lang="ru-RU" smtClean="0"/>
              <a:t>19.10.2025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A65371-0D7C-4720-BAA8-0AC58D24E42E}" type="datetimeFigureOut">
              <a:rPr lang="ru-RU" smtClean="0"/>
              <a:t>19.10.2025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8BCA85-9840-4149-8A9B-A0B8A326CB1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5371-0D7C-4720-BAA8-0AC58D24E42E}" type="datetimeFigureOut">
              <a:rPr lang="ru-RU" smtClean="0"/>
              <a:t>19.10.2025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BCA85-9840-4149-8A9B-A0B8A326CB1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5371-0D7C-4720-BAA8-0AC58D24E42E}" type="datetimeFigureOut">
              <a:rPr lang="ru-RU" smtClean="0">
                <a:solidFill>
                  <a:prstClr val="black">
                    <a:tint val="75000"/>
                  </a:prstClr>
                </a:solidFill>
              </a:rPr>
              <a:t>19.10.2025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BCA85-9840-4149-8A9B-A0B8A326CB12}" type="slidenum">
              <a:rPr lang="ru-RU" smtClean="0">
                <a:solidFill>
                  <a:prstClr val="black">
                    <a:tint val="75000"/>
                  </a:prstClr>
                </a:solidFill>
              </a:r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0" y="5796121"/>
            <a:ext cx="8861528" cy="1655762"/>
          </a:xfrm>
        </p:spPr>
        <p:txBody>
          <a:bodyPr>
            <a:normAutofit/>
          </a:bodyPr>
          <a:lstStyle/>
          <a:p>
            <a:pPr>
              <a:spcBef>
                <a:spcPts val="0"/>
              </a:spcBef>
            </a:pPr>
            <a:endParaRPr lang="ru-RU" dirty="0" smtClean="0">
              <a:latin typeface="Times New Roman" panose="02020603050405020304" pitchFamily="18" charset="0"/>
              <a:cs typeface="Times New Roman" panose="02020603050405020304" pitchFamily="18" charset="0"/>
            </a:endParaRPr>
          </a:p>
          <a:p>
            <a:r>
              <a:rPr lang="ru-RU" altLang="en-US" sz="1800" dirty="0">
                <a:solidFill>
                  <a:srgbClr val="002060"/>
                </a:solidFill>
              </a:rPr>
              <a:t>К</a:t>
            </a:r>
            <a:r>
              <a:rPr lang="en-US" altLang="en-US" sz="1800" dirty="0">
                <a:solidFill>
                  <a:srgbClr val="002060"/>
                </a:solidFill>
              </a:rPr>
              <a:t>афедр</a:t>
            </a:r>
            <a:r>
              <a:rPr lang="ru-RU" altLang="en-US" sz="1800" dirty="0">
                <a:solidFill>
                  <a:srgbClr val="002060"/>
                </a:solidFill>
              </a:rPr>
              <a:t>а</a:t>
            </a:r>
            <a:r>
              <a:rPr lang="en-US" altLang="ru-RU" sz="1800" dirty="0">
                <a:solidFill>
                  <a:srgbClr val="002060"/>
                </a:solidFill>
              </a:rPr>
              <a:t> </a:t>
            </a:r>
            <a:r>
              <a:rPr lang="en-US" altLang="en-US" sz="1800" dirty="0">
                <a:solidFill>
                  <a:srgbClr val="002060"/>
                </a:solidFill>
              </a:rPr>
              <a:t>психологии</a:t>
            </a:r>
            <a:r>
              <a:rPr lang="en-US" altLang="ru-RU" sz="1800" dirty="0">
                <a:solidFill>
                  <a:srgbClr val="002060"/>
                </a:solidFill>
              </a:rPr>
              <a:t>, </a:t>
            </a:r>
            <a:r>
              <a:rPr lang="en-US" altLang="en-US" sz="1800" dirty="0">
                <a:solidFill>
                  <a:srgbClr val="002060"/>
                </a:solidFill>
              </a:rPr>
              <a:t>педагогики</a:t>
            </a:r>
            <a:r>
              <a:rPr lang="en-US" altLang="ru-RU" sz="1800" dirty="0">
                <a:solidFill>
                  <a:srgbClr val="002060"/>
                </a:solidFill>
              </a:rPr>
              <a:t>, </a:t>
            </a:r>
            <a:r>
              <a:rPr lang="en-US" altLang="en-US" sz="1800" dirty="0">
                <a:solidFill>
                  <a:srgbClr val="002060"/>
                </a:solidFill>
              </a:rPr>
              <a:t>дополнительного</a:t>
            </a:r>
            <a:r>
              <a:rPr lang="en-US" altLang="ru-RU" sz="1800" dirty="0">
                <a:solidFill>
                  <a:srgbClr val="002060"/>
                </a:solidFill>
              </a:rPr>
              <a:t> </a:t>
            </a:r>
            <a:r>
              <a:rPr lang="en-US" altLang="en-US" sz="1800" dirty="0">
                <a:solidFill>
                  <a:srgbClr val="002060"/>
                </a:solidFill>
              </a:rPr>
              <a:t>и</a:t>
            </a:r>
            <a:r>
              <a:rPr lang="en-US" altLang="ru-RU" sz="1800" dirty="0">
                <a:solidFill>
                  <a:srgbClr val="002060"/>
                </a:solidFill>
              </a:rPr>
              <a:t> </a:t>
            </a:r>
            <a:r>
              <a:rPr lang="en-US" altLang="en-US" sz="1800" dirty="0">
                <a:solidFill>
                  <a:srgbClr val="002060"/>
                </a:solidFill>
              </a:rPr>
              <a:t>инклюзивного</a:t>
            </a:r>
            <a:r>
              <a:rPr lang="en-US" altLang="ru-RU" sz="1800" dirty="0">
                <a:solidFill>
                  <a:srgbClr val="002060"/>
                </a:solidFill>
              </a:rPr>
              <a:t> </a:t>
            </a:r>
            <a:r>
              <a:rPr lang="en-US" altLang="en-US" sz="1800" dirty="0">
                <a:solidFill>
                  <a:srgbClr val="002060"/>
                </a:solidFill>
              </a:rPr>
              <a:t>образования</a:t>
            </a:r>
          </a:p>
        </p:txBody>
      </p:sp>
      <p:sp>
        <p:nvSpPr>
          <p:cNvPr id="6" name="Заголовок 5"/>
          <p:cNvSpPr>
            <a:spLocks noGrp="1"/>
          </p:cNvSpPr>
          <p:nvPr>
            <p:ph type="ctrTitle"/>
          </p:nvPr>
        </p:nvSpPr>
        <p:spPr>
          <a:xfrm>
            <a:off x="1486930" y="405671"/>
            <a:ext cx="8979243" cy="2485810"/>
          </a:xfrm>
        </p:spPr>
        <p:txBody>
          <a:bodyPr>
            <a:normAutofit/>
          </a:bodyPr>
          <a:lstStyle/>
          <a:p>
            <a:r>
              <a:rPr lang="ru-RU" sz="3600" dirty="0" smtClean="0">
                <a:latin typeface="Times New Roman" panose="02020603050405020304" pitchFamily="18" charset="0"/>
                <a:cs typeface="Times New Roman" panose="02020603050405020304" pitchFamily="18" charset="0"/>
              </a:rPr>
              <a:t>«Система профилактики ассоциативного поведения в подростковой среде»</a:t>
            </a:r>
            <a:endParaRPr lang="ru-RU" sz="3600" b="1" dirty="0" smtClean="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52616" y="3991232"/>
            <a:ext cx="4584357"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Старший преподаватель кафедры </a:t>
            </a:r>
            <a:r>
              <a:rPr lang="ru-RU" dirty="0" err="1" smtClean="0">
                <a:latin typeface="Times New Roman" panose="02020603050405020304" pitchFamily="18" charset="0"/>
                <a:cs typeface="Times New Roman" panose="02020603050405020304" pitchFamily="18" charset="0"/>
              </a:rPr>
              <a:t>ППДиИО</a:t>
            </a:r>
            <a:r>
              <a:rPr lang="en-US"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Муллаева</a:t>
            </a:r>
            <a:r>
              <a:rPr lang="ru-RU" dirty="0" smtClean="0">
                <a:latin typeface="Times New Roman" panose="02020603050405020304" pitchFamily="18" charset="0"/>
                <a:cs typeface="Times New Roman" panose="02020603050405020304" pitchFamily="18" charset="0"/>
              </a:rPr>
              <a:t> Ирина </a:t>
            </a:r>
            <a:r>
              <a:rPr lang="ru-RU" dirty="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лександровна</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444843" y="296562"/>
            <a:ext cx="6524367" cy="6247864"/>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Не менее важным аспектом является формирование </a:t>
            </a:r>
            <a:r>
              <a:rPr lang="ru-RU" sz="2000" dirty="0" err="1">
                <a:latin typeface="Times New Roman" panose="02020603050405020304" pitchFamily="18" charset="0"/>
                <a:cs typeface="Times New Roman" panose="02020603050405020304" pitchFamily="18" charset="0"/>
              </a:rPr>
              <a:t>ассертивного</a:t>
            </a:r>
            <a:r>
              <a:rPr lang="ru-RU" sz="2000" dirty="0">
                <a:latin typeface="Times New Roman" panose="02020603050405020304" pitchFamily="18" charset="0"/>
                <a:cs typeface="Times New Roman" panose="02020603050405020304" pitchFamily="18" charset="0"/>
              </a:rPr>
              <a:t> поведения. </a:t>
            </a:r>
            <a:r>
              <a:rPr lang="ru-RU" sz="2000" dirty="0" err="1">
                <a:latin typeface="Times New Roman" panose="02020603050405020304" pitchFamily="18" charset="0"/>
                <a:cs typeface="Times New Roman" panose="02020603050405020304" pitchFamily="18" charset="0"/>
              </a:rPr>
              <a:t>Ассертивность</a:t>
            </a:r>
            <a:r>
              <a:rPr lang="ru-RU" sz="2000" dirty="0">
                <a:latin typeface="Times New Roman" panose="02020603050405020304" pitchFamily="18" charset="0"/>
                <a:cs typeface="Times New Roman" panose="02020603050405020304" pitchFamily="18" charset="0"/>
              </a:rPr>
              <a:t> – это способность отстаивать свои права и выражать свои мысли и чувства, не нарушая прав других и не проявляя агрессии. Этот навык критически важен для подростков, так как он позволяет им эффективно противостоять давлению со стороны сверстников, отказываться от предложений, которые могут навредить, и строить здоровые, уважительные отношения. Мы можем обучать </a:t>
            </a:r>
            <a:r>
              <a:rPr lang="ru-RU" sz="2000" dirty="0" err="1">
                <a:latin typeface="Times New Roman" panose="02020603050405020304" pitchFamily="18" charset="0"/>
                <a:cs typeface="Times New Roman" panose="02020603050405020304" pitchFamily="18" charset="0"/>
              </a:rPr>
              <a:t>ассертивности</a:t>
            </a:r>
            <a:r>
              <a:rPr lang="ru-RU" sz="2000" dirty="0">
                <a:latin typeface="Times New Roman" panose="02020603050405020304" pitchFamily="18" charset="0"/>
                <a:cs typeface="Times New Roman" panose="02020603050405020304" pitchFamily="18" charset="0"/>
              </a:rPr>
              <a:t> через ролевые игры, тренинги, разбор конкретных ситуаций, предоставляя учащимся практические сценарии для отработки этих навыков в безопасной и поддерживающей среде. Развивая эти компетенции, мы даем подросткам не просто знания, а реальные жизненные инструменты, которые помогут им ориентироваться в сложном социуме и принимать ответственные решения, что является неотъемлемой частью комплексного подхода к профилактике и предупреждению </a:t>
            </a:r>
            <a:r>
              <a:rPr lang="ru-RU" sz="2000" dirty="0" smtClean="0">
                <a:latin typeface="Times New Roman" panose="02020603050405020304" pitchFamily="18" charset="0"/>
                <a:cs typeface="Times New Roman" panose="02020603050405020304" pitchFamily="18" charset="0"/>
              </a:rPr>
              <a:t>асоциального поведения</a:t>
            </a:r>
          </a:p>
          <a:p>
            <a:endParaRPr lang="ru-RU" sz="2000"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210" y="1185563"/>
            <a:ext cx="43227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8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Прямоугольник 7"/>
          <p:cNvSpPr/>
          <p:nvPr/>
        </p:nvSpPr>
        <p:spPr>
          <a:xfrm>
            <a:off x="378940" y="18702"/>
            <a:ext cx="6096000" cy="1477328"/>
          </a:xfrm>
          <a:prstGeom prst="rect">
            <a:avLst/>
          </a:prstGeom>
        </p:spPr>
        <p:txBody>
          <a:bodyPr>
            <a:spAutoFit/>
          </a:bodyPr>
          <a:lstStyle/>
          <a:p>
            <a:r>
              <a:rPr lang="ru-RU" u="sng" dirty="0">
                <a:latin typeface="Times New Roman" panose="02020603050405020304" pitchFamily="18" charset="0"/>
                <a:cs typeface="Times New Roman" panose="02020603050405020304" pitchFamily="18" charset="0"/>
              </a:rPr>
              <a:t>Индивидуальные </a:t>
            </a:r>
            <a:r>
              <a:rPr lang="ru-RU" u="sng" dirty="0" smtClean="0">
                <a:latin typeface="Times New Roman" panose="02020603050405020304" pitchFamily="18" charset="0"/>
                <a:cs typeface="Times New Roman" panose="02020603050405020304" pitchFamily="18" charset="0"/>
              </a:rPr>
              <a:t>консультации</a:t>
            </a:r>
          </a:p>
          <a:p>
            <a:r>
              <a:rPr lang="ru-RU" dirty="0" smtClean="0">
                <a:latin typeface="Times New Roman" panose="02020603050405020304" pitchFamily="18" charset="0"/>
                <a:cs typeface="Times New Roman" panose="02020603050405020304" pitchFamily="18" charset="0"/>
              </a:rPr>
              <a:t>Беседы </a:t>
            </a:r>
            <a:r>
              <a:rPr lang="ru-RU" dirty="0">
                <a:latin typeface="Times New Roman" panose="02020603050405020304" pitchFamily="18" charset="0"/>
                <a:cs typeface="Times New Roman" panose="02020603050405020304" pitchFamily="18" charset="0"/>
              </a:rPr>
              <a:t>с учащимися, направленные на выявление причин асоциального поведения, коррекцию деструктивных установок и развитие личностных ресурсов</a:t>
            </a:r>
            <a:r>
              <a:rPr lang="ru-RU" dirty="0" smtClean="0">
                <a:latin typeface="Times New Roman" panose="02020603050405020304" pitchFamily="18" charset="0"/>
                <a:cs typeface="Times New Roman" panose="02020603050405020304" pitchFamily="18" charset="0"/>
              </a:rPr>
              <a:t>.</a:t>
            </a:r>
          </a:p>
          <a:p>
            <a:endParaRPr lang="ru-RU" dirty="0" smtClean="0"/>
          </a:p>
        </p:txBody>
      </p:sp>
      <p:sp>
        <p:nvSpPr>
          <p:cNvPr id="9" name="Прямоугольник 8"/>
          <p:cNvSpPr/>
          <p:nvPr/>
        </p:nvSpPr>
        <p:spPr>
          <a:xfrm>
            <a:off x="5000368" y="1078808"/>
            <a:ext cx="6096000" cy="1477328"/>
          </a:xfrm>
          <a:prstGeom prst="rect">
            <a:avLst/>
          </a:prstGeom>
        </p:spPr>
        <p:txBody>
          <a:bodyPr>
            <a:spAutoFit/>
          </a:bodyPr>
          <a:lstStyle/>
          <a:p>
            <a:r>
              <a:rPr lang="ru-RU" u="sng" dirty="0">
                <a:latin typeface="Times New Roman" panose="02020603050405020304" pitchFamily="18" charset="0"/>
                <a:cs typeface="Times New Roman" panose="02020603050405020304" pitchFamily="18" charset="0"/>
              </a:rPr>
              <a:t>Групповые тренинги социальных </a:t>
            </a:r>
            <a:r>
              <a:rPr lang="ru-RU" u="sng" dirty="0" smtClean="0">
                <a:latin typeface="Times New Roman" panose="02020603050405020304" pitchFamily="18" charset="0"/>
                <a:cs typeface="Times New Roman" panose="02020603050405020304" pitchFamily="18" charset="0"/>
              </a:rPr>
              <a:t>навыков</a:t>
            </a:r>
          </a:p>
          <a:p>
            <a:r>
              <a:rPr lang="ru-RU" dirty="0" smtClean="0">
                <a:latin typeface="Times New Roman" panose="02020603050405020304" pitchFamily="18" charset="0"/>
                <a:cs typeface="Times New Roman" panose="02020603050405020304" pitchFamily="18" charset="0"/>
              </a:rPr>
              <a:t>Обучение </a:t>
            </a:r>
            <a:r>
              <a:rPr lang="ru-RU" dirty="0">
                <a:latin typeface="Times New Roman" panose="02020603050405020304" pitchFamily="18" charset="0"/>
                <a:cs typeface="Times New Roman" panose="02020603050405020304" pitchFamily="18" charset="0"/>
              </a:rPr>
              <a:t>учащихся эффективным стратегиям общения, </a:t>
            </a:r>
            <a:r>
              <a:rPr lang="ru-RU" dirty="0" err="1">
                <a:latin typeface="Times New Roman" panose="02020603050405020304" pitchFamily="18" charset="0"/>
                <a:cs typeface="Times New Roman" panose="02020603050405020304" pitchFamily="18" charset="0"/>
              </a:rPr>
              <a:t>конфликтологическим</a:t>
            </a:r>
            <a:r>
              <a:rPr lang="ru-RU" dirty="0">
                <a:latin typeface="Times New Roman" panose="02020603050405020304" pitchFamily="18" charset="0"/>
                <a:cs typeface="Times New Roman" panose="02020603050405020304" pitchFamily="18" charset="0"/>
              </a:rPr>
              <a:t> навыкам, эмоциональной </a:t>
            </a:r>
            <a:r>
              <a:rPr lang="ru-RU" dirty="0" err="1">
                <a:latin typeface="Times New Roman" panose="02020603050405020304" pitchFamily="18" charset="0"/>
                <a:cs typeface="Times New Roman" panose="02020603050405020304" pitchFamily="18" charset="0"/>
              </a:rPr>
              <a:t>саморегуляции</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ассертивному</a:t>
            </a:r>
            <a:r>
              <a:rPr lang="ru-RU" dirty="0">
                <a:latin typeface="Times New Roman" panose="02020603050405020304" pitchFamily="18" charset="0"/>
                <a:cs typeface="Times New Roman" panose="02020603050405020304" pitchFamily="18" charset="0"/>
              </a:rPr>
              <a:t> поведению в безопасной групповой среде</a:t>
            </a:r>
            <a:r>
              <a:rPr lang="ru-RU" dirty="0" smtClean="0">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378940" y="2537768"/>
            <a:ext cx="6096000" cy="1477328"/>
          </a:xfrm>
          <a:prstGeom prst="rect">
            <a:avLst/>
          </a:prstGeom>
        </p:spPr>
        <p:txBody>
          <a:bodyPr>
            <a:spAutoFit/>
          </a:bodyPr>
          <a:lstStyle/>
          <a:p>
            <a:r>
              <a:rPr lang="ru-RU" u="sng" dirty="0">
                <a:latin typeface="Times New Roman" panose="02020603050405020304" pitchFamily="18" charset="0"/>
                <a:cs typeface="Times New Roman" panose="02020603050405020304" pitchFamily="18" charset="0"/>
              </a:rPr>
              <a:t>Метод </a:t>
            </a:r>
            <a:r>
              <a:rPr lang="ru-RU" u="sng" dirty="0" smtClean="0">
                <a:latin typeface="Times New Roman" panose="02020603050405020304" pitchFamily="18" charset="0"/>
                <a:cs typeface="Times New Roman" panose="02020603050405020304" pitchFamily="18" charset="0"/>
              </a:rPr>
              <a:t>«Круг решений»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Организация </a:t>
            </a:r>
            <a:r>
              <a:rPr lang="ru-RU" dirty="0">
                <a:latin typeface="Times New Roman" panose="02020603050405020304" pitchFamily="18" charset="0"/>
                <a:cs typeface="Times New Roman" panose="02020603050405020304" pitchFamily="18" charset="0"/>
              </a:rPr>
              <a:t>дискуссий, где учащиеся совместно анализируют проблемные ситуации, предлагают пути выхода из них и оценивают последствия своих действий</a:t>
            </a:r>
            <a:r>
              <a:rPr lang="ru-RU" dirty="0" smtClean="0"/>
              <a:t>.</a:t>
            </a:r>
          </a:p>
          <a:p>
            <a:endParaRPr lang="ru-RU" dirty="0" smtClean="0"/>
          </a:p>
        </p:txBody>
      </p:sp>
      <p:sp>
        <p:nvSpPr>
          <p:cNvPr id="11" name="Прямоугольник 10"/>
          <p:cNvSpPr/>
          <p:nvPr/>
        </p:nvSpPr>
        <p:spPr>
          <a:xfrm>
            <a:off x="4790303" y="4009084"/>
            <a:ext cx="6096000" cy="1477328"/>
          </a:xfrm>
          <a:prstGeom prst="rect">
            <a:avLst/>
          </a:prstGeom>
        </p:spPr>
        <p:txBody>
          <a:bodyPr>
            <a:spAutoFit/>
          </a:bodyPr>
          <a:lstStyle/>
          <a:p>
            <a:r>
              <a:rPr lang="ru-RU" u="sng" dirty="0">
                <a:latin typeface="Times New Roman" panose="02020603050405020304" pitchFamily="18" charset="0"/>
                <a:cs typeface="Times New Roman" panose="02020603050405020304" pitchFamily="18" charset="0"/>
              </a:rPr>
              <a:t>Проективные методики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Использование </a:t>
            </a:r>
            <a:r>
              <a:rPr lang="ru-RU" dirty="0">
                <a:latin typeface="Times New Roman" panose="02020603050405020304" pitchFamily="18" charset="0"/>
                <a:cs typeface="Times New Roman" panose="02020603050405020304" pitchFamily="18" charset="0"/>
              </a:rPr>
              <a:t>рисуночных тестов, ассоциативных игр для выявления скрытых эмоциональных состояний, переживаний и потребностей учащихся</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91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Прямоугольник 2"/>
          <p:cNvSpPr/>
          <p:nvPr/>
        </p:nvSpPr>
        <p:spPr>
          <a:xfrm>
            <a:off x="230660" y="245755"/>
            <a:ext cx="6096000" cy="2616101"/>
          </a:xfrm>
          <a:prstGeom prst="rect">
            <a:avLst/>
          </a:prstGeom>
        </p:spPr>
        <p:txBody>
          <a:bodyPr>
            <a:spAutoFit/>
          </a:bodyPr>
          <a:lstStyle/>
          <a:p>
            <a:r>
              <a:rPr lang="ru-RU" sz="2000" b="1"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Интервью</a:t>
            </a:r>
            <a:r>
              <a:rPr lang="ru-RU" sz="2000"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Описание: Группа делится на пары. В паре участники по очереди на три минуты становятся «журналистом» и «звездой». «Журналист» готовит краткий рассказ о «звезде» на основе экспресс-интервью, в ходе которого 2 «звезда» говорит о том, что готова сообщить о себе группе</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 окончании работы «журналисты» представляют «звезд» в общем круге. С целью демократичного и безопасного стиля общения целесообразно выработать правила группы.</a:t>
            </a:r>
          </a:p>
        </p:txBody>
      </p:sp>
      <p:sp>
        <p:nvSpPr>
          <p:cNvPr id="4" name="Прямоугольник 3"/>
          <p:cNvSpPr/>
          <p:nvPr/>
        </p:nvSpPr>
        <p:spPr>
          <a:xfrm>
            <a:off x="4394886" y="3519996"/>
            <a:ext cx="6096000" cy="2585323"/>
          </a:xfrm>
          <a:prstGeom prst="rect">
            <a:avLst/>
          </a:prstGeom>
        </p:spPr>
        <p:txBody>
          <a:bodyPr>
            <a:spAutoFit/>
          </a:bodyPr>
          <a:lstStyle/>
          <a:p>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Выработка правил группы». </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Группой </a:t>
            </a:r>
            <a:r>
              <a:rPr lang="ru-RU" dirty="0">
                <a:latin typeface="Times New Roman" panose="02020603050405020304" pitchFamily="18" charset="0"/>
                <a:cs typeface="Times New Roman" panose="02020603050405020304" pitchFamily="18" charset="0"/>
              </a:rPr>
              <a:t>формулируются, как минимум, следующие правила</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 Уважительное отношение друг к другу;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Я - высказывания;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Конфиденциальность;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Активное участие;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5</a:t>
            </a:r>
            <a:r>
              <a:rPr lang="ru-RU" dirty="0">
                <a:latin typeface="Times New Roman" panose="02020603050405020304" pitchFamily="18" charset="0"/>
                <a:cs typeface="Times New Roman" panose="02020603050405020304" pitchFamily="18" charset="0"/>
              </a:rPr>
              <a:t>. Принятие временного регламента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a:t>
            </a:r>
            <a:r>
              <a:rPr lang="ru-RU" dirty="0">
                <a:latin typeface="Times New Roman" panose="02020603050405020304" pitchFamily="18" charset="0"/>
                <a:cs typeface="Times New Roman" panose="02020603050405020304" pitchFamily="18" charset="0"/>
              </a:rPr>
              <a:t>. Выключение мобильных телефонов на время занятий</a:t>
            </a:r>
          </a:p>
        </p:txBody>
      </p:sp>
    </p:spTree>
    <p:extLst>
      <p:ext uri="{BB962C8B-B14F-4D97-AF65-F5344CB8AC3E}">
        <p14:creationId xmlns:p14="http://schemas.microsoft.com/office/powerpoint/2010/main" val="74709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279057" y="199783"/>
            <a:ext cx="5883875" cy="270843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«Рискованное поведение» по методу «4 угла»</a:t>
            </a:r>
          </a:p>
          <a:p>
            <a:r>
              <a:rPr lang="ru-RU" sz="1400" dirty="0">
                <a:latin typeface="Times New Roman" panose="02020603050405020304" pitchFamily="18" charset="0"/>
                <a:cs typeface="Times New Roman" panose="02020603050405020304" pitchFamily="18" charset="0"/>
              </a:rPr>
              <a:t>Цель: способствовать формированию у участников </a:t>
            </a:r>
            <a:r>
              <a:rPr lang="ru-RU" sz="1400" dirty="0" smtClean="0">
                <a:latin typeface="Times New Roman" panose="02020603050405020304" pitchFamily="18" charset="0"/>
                <a:cs typeface="Times New Roman" panose="02020603050405020304" pitchFamily="18" charset="0"/>
              </a:rPr>
              <a:t>реалистичного представления </a:t>
            </a:r>
            <a:r>
              <a:rPr lang="ru-RU" sz="1400" dirty="0">
                <a:latin typeface="Times New Roman" panose="02020603050405020304" pitchFamily="18" charset="0"/>
                <a:cs typeface="Times New Roman" panose="02020603050405020304" pitchFamily="18" charset="0"/>
              </a:rPr>
              <a:t>о риске и рискованном поведении.</a:t>
            </a:r>
          </a:p>
          <a:p>
            <a:r>
              <a:rPr lang="ru-RU" sz="1400" dirty="0">
                <a:latin typeface="Times New Roman" panose="02020603050405020304" pitchFamily="18" charset="0"/>
                <a:cs typeface="Times New Roman" panose="02020603050405020304" pitchFamily="18" charset="0"/>
              </a:rPr>
              <a:t>Это упражнение начинается с озвучивания проблемной ситуации.</a:t>
            </a:r>
          </a:p>
          <a:p>
            <a:r>
              <a:rPr lang="ru-RU" sz="1400" dirty="0">
                <a:latin typeface="Times New Roman" panose="02020603050405020304" pitchFamily="18" charset="0"/>
                <a:cs typeface="Times New Roman" panose="02020603050405020304" pitchFamily="18" charset="0"/>
              </a:rPr>
              <a:t>Готовые варианты ответа («Есть риск», «Риска нет», «50:50 %»)</a:t>
            </a:r>
          </a:p>
          <a:p>
            <a:r>
              <a:rPr lang="ru-RU" sz="1400" dirty="0">
                <a:latin typeface="Times New Roman" panose="02020603050405020304" pitchFamily="18" charset="0"/>
                <a:cs typeface="Times New Roman" panose="02020603050405020304" pitchFamily="18" charset="0"/>
              </a:rPr>
              <a:t>располагаются в трёх углах комнаты, а четвёртый угол должен </a:t>
            </a:r>
            <a:r>
              <a:rPr lang="ru-RU" sz="1400" dirty="0" smtClean="0">
                <a:latin typeface="Times New Roman" panose="02020603050405020304" pitchFamily="18" charset="0"/>
                <a:cs typeface="Times New Roman" panose="02020603050405020304" pitchFamily="18" charset="0"/>
              </a:rPr>
              <a:t>быть свободным </a:t>
            </a:r>
            <a:r>
              <a:rPr lang="ru-RU" sz="1400" dirty="0">
                <a:latin typeface="Times New Roman" panose="02020603050405020304" pitchFamily="18" charset="0"/>
                <a:cs typeface="Times New Roman" panose="02020603050405020304" pitchFamily="18" charset="0"/>
              </a:rPr>
              <a:t>–для тех у кого имеется свой вариант ответа. </a:t>
            </a:r>
            <a:r>
              <a:rPr lang="ru-RU" sz="1400" dirty="0" smtClean="0">
                <a:latin typeface="Times New Roman" panose="02020603050405020304" pitchFamily="18" charset="0"/>
                <a:cs typeface="Times New Roman" panose="02020603050405020304" pitchFamily="18" charset="0"/>
              </a:rPr>
              <a:t>Педагог зачитывает ситуации</a:t>
            </a:r>
            <a:r>
              <a:rPr lang="ru-RU" sz="1400" dirty="0">
                <a:latin typeface="Times New Roman" panose="02020603050405020304" pitchFamily="18" charset="0"/>
                <a:cs typeface="Times New Roman" panose="02020603050405020304" pitchFamily="18" charset="0"/>
              </a:rPr>
              <a:t>, участникам необходимо оценить степень риска и «</a:t>
            </a:r>
            <a:r>
              <a:rPr lang="ru-RU" sz="1400" dirty="0" smtClean="0">
                <a:latin typeface="Times New Roman" panose="02020603050405020304" pitchFamily="18" charset="0"/>
                <a:cs typeface="Times New Roman" panose="02020603050405020304" pitchFamily="18" charset="0"/>
              </a:rPr>
              <a:t>проголосовать ногами</a:t>
            </a:r>
            <a:r>
              <a:rPr lang="ru-RU" sz="1400" dirty="0">
                <a:latin typeface="Times New Roman" panose="02020603050405020304" pitchFamily="18" charset="0"/>
                <a:cs typeface="Times New Roman" panose="02020603050405020304" pitchFamily="18" charset="0"/>
              </a:rPr>
              <a:t>», то есть пойти в тот угол, который содержит ответ, отражающий </a:t>
            </a:r>
            <a:r>
              <a:rPr lang="ru-RU" sz="1400" dirty="0" smtClean="0">
                <a:latin typeface="Times New Roman" panose="02020603050405020304" pitchFamily="18" charset="0"/>
                <a:cs typeface="Times New Roman" panose="02020603050405020304" pitchFamily="18" charset="0"/>
              </a:rPr>
              <a:t>его мнение</a:t>
            </a:r>
            <a:r>
              <a:rPr lang="ru-RU" sz="1400" dirty="0">
                <a:latin typeface="Times New Roman" panose="02020603050405020304" pitchFamily="18" charset="0"/>
                <a:cs typeface="Times New Roman" panose="02020603050405020304" pitchFamily="18" charset="0"/>
              </a:rPr>
              <a:t>. Участникам нужно дать понять, что время ограничено, однако </a:t>
            </a:r>
            <a:r>
              <a:rPr lang="ru-RU" sz="1400" dirty="0" smtClean="0">
                <a:latin typeface="Times New Roman" panose="02020603050405020304" pitchFamily="18" charset="0"/>
                <a:cs typeface="Times New Roman" panose="02020603050405020304" pitchFamily="18" charset="0"/>
              </a:rPr>
              <a:t>им разрешается </a:t>
            </a:r>
            <a:r>
              <a:rPr lang="ru-RU" sz="1400" dirty="0">
                <a:latin typeface="Times New Roman" panose="02020603050405020304" pitchFamily="18" charset="0"/>
                <a:cs typeface="Times New Roman" panose="02020603050405020304" pitchFamily="18" charset="0"/>
              </a:rPr>
              <a:t>менять свое мнение и переходить из угла в угол после того, </a:t>
            </a:r>
            <a:r>
              <a:rPr lang="ru-RU" sz="1400" dirty="0" smtClean="0">
                <a:latin typeface="Times New Roman" panose="02020603050405020304" pitchFamily="18" charset="0"/>
                <a:cs typeface="Times New Roman" panose="02020603050405020304" pitchFamily="18" charset="0"/>
              </a:rPr>
              <a:t>как они </a:t>
            </a:r>
            <a:r>
              <a:rPr lang="ru-RU" sz="1400" dirty="0">
                <a:latin typeface="Times New Roman" panose="02020603050405020304" pitchFamily="18" charset="0"/>
                <a:cs typeface="Times New Roman" panose="02020603050405020304" pitchFamily="18" charset="0"/>
              </a:rPr>
              <a:t>выслушали чьи-то аргументы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89937" y="186389"/>
            <a:ext cx="6096000" cy="2800767"/>
          </a:xfrm>
          <a:prstGeom prst="rect">
            <a:avLst/>
          </a:prstGeom>
        </p:spPr>
        <p:txBody>
          <a:bodyPr>
            <a:spAutoFit/>
          </a:bodyPr>
          <a:lstStyle/>
          <a:p>
            <a:pPr lvl="0"/>
            <a:r>
              <a:rPr lang="ru-RU" sz="1600" dirty="0">
                <a:solidFill>
                  <a:prstClr val="black"/>
                </a:solidFill>
                <a:latin typeface="Times New Roman" panose="02020603050405020304" pitchFamily="18" charset="0"/>
                <a:cs typeface="Times New Roman" panose="02020603050405020304" pitchFamily="18" charset="0"/>
              </a:rPr>
              <a:t>Ситуации:</a:t>
            </a:r>
          </a:p>
          <a:p>
            <a:pPr lvl="0"/>
            <a:r>
              <a:rPr lang="ru-RU" sz="1600" dirty="0">
                <a:solidFill>
                  <a:prstClr val="black"/>
                </a:solidFill>
                <a:latin typeface="Times New Roman" panose="02020603050405020304" pitchFamily="18" charset="0"/>
                <a:cs typeface="Times New Roman" panose="02020603050405020304" pitchFamily="18" charset="0"/>
              </a:rPr>
              <a:t>1. Взрывать пиротехнические средства, следуя инструкции;</a:t>
            </a:r>
          </a:p>
          <a:p>
            <a:pPr lvl="0"/>
            <a:r>
              <a:rPr lang="ru-RU" sz="1600" dirty="0">
                <a:solidFill>
                  <a:prstClr val="black"/>
                </a:solidFill>
                <a:latin typeface="Times New Roman" panose="02020603050405020304" pitchFamily="18" charset="0"/>
                <a:cs typeface="Times New Roman" panose="02020603050405020304" pitchFamily="18" charset="0"/>
              </a:rPr>
              <a:t>2. Прыгать с парашютом;</a:t>
            </a:r>
          </a:p>
          <a:p>
            <a:pPr lvl="0"/>
            <a:r>
              <a:rPr lang="ru-RU" sz="1600" dirty="0">
                <a:solidFill>
                  <a:prstClr val="black"/>
                </a:solidFill>
                <a:latin typeface="Times New Roman" panose="02020603050405020304" pitchFamily="18" charset="0"/>
                <a:cs typeface="Times New Roman" panose="02020603050405020304" pitchFamily="18" charset="0"/>
              </a:rPr>
              <a:t>3. Курить электронные сигареты;</a:t>
            </a:r>
          </a:p>
          <a:p>
            <a:pPr lvl="0"/>
            <a:r>
              <a:rPr lang="ru-RU" sz="1600" dirty="0">
                <a:solidFill>
                  <a:prstClr val="black"/>
                </a:solidFill>
                <a:latin typeface="Times New Roman" panose="02020603050405020304" pitchFamily="18" charset="0"/>
                <a:cs typeface="Times New Roman" panose="02020603050405020304" pitchFamily="18" charset="0"/>
              </a:rPr>
              <a:t>4. Нырять в прозрачную воду с высоты;</a:t>
            </a:r>
          </a:p>
          <a:p>
            <a:pPr lvl="0"/>
            <a:r>
              <a:rPr lang="ru-RU" sz="1600" dirty="0" smtClean="0">
                <a:solidFill>
                  <a:prstClr val="black"/>
                </a:solidFill>
                <a:latin typeface="Times New Roman" panose="02020603050405020304" pitchFamily="18" charset="0"/>
                <a:cs typeface="Times New Roman" panose="02020603050405020304" pitchFamily="18" charset="0"/>
              </a:rPr>
              <a:t>5</a:t>
            </a:r>
            <a:r>
              <a:rPr lang="ru-RU" sz="1600" dirty="0">
                <a:solidFill>
                  <a:prstClr val="black"/>
                </a:solidFill>
                <a:latin typeface="Times New Roman" panose="02020603050405020304" pitchFamily="18" charset="0"/>
                <a:cs typeface="Times New Roman" panose="02020603050405020304" pitchFamily="18" charset="0"/>
              </a:rPr>
              <a:t>. Ночью идти одному по парку;</a:t>
            </a:r>
          </a:p>
          <a:p>
            <a:pPr lvl="0"/>
            <a:r>
              <a:rPr lang="ru-RU" sz="1600" dirty="0">
                <a:solidFill>
                  <a:prstClr val="black"/>
                </a:solidFill>
                <a:latin typeface="Times New Roman" panose="02020603050405020304" pitchFamily="18" charset="0"/>
                <a:cs typeface="Times New Roman" panose="02020603050405020304" pitchFamily="18" charset="0"/>
              </a:rPr>
              <a:t>6. Улыбаться на улице человеку, которого не знаешь;</a:t>
            </a:r>
          </a:p>
          <a:p>
            <a:pPr lvl="0"/>
            <a:r>
              <a:rPr lang="ru-RU" sz="1600" dirty="0">
                <a:solidFill>
                  <a:prstClr val="black"/>
                </a:solidFill>
                <a:latin typeface="Times New Roman" panose="02020603050405020304" pitchFamily="18" charset="0"/>
                <a:cs typeface="Times New Roman" panose="02020603050405020304" pitchFamily="18" charset="0"/>
              </a:rPr>
              <a:t>7. Выходить гулять поздно вечером, когда уже темно;</a:t>
            </a:r>
          </a:p>
          <a:p>
            <a:pPr lvl="0"/>
            <a:r>
              <a:rPr lang="ru-RU" sz="1600" dirty="0">
                <a:solidFill>
                  <a:prstClr val="black"/>
                </a:solidFill>
                <a:latin typeface="Times New Roman" panose="02020603050405020304" pitchFamily="18" charset="0"/>
                <a:cs typeface="Times New Roman" panose="02020603050405020304" pitchFamily="18" charset="0"/>
              </a:rPr>
              <a:t>8. Догонять автобус, который отошел от остановки;</a:t>
            </a:r>
          </a:p>
          <a:p>
            <a:pPr lvl="0"/>
            <a:r>
              <a:rPr lang="ru-RU" sz="1600" dirty="0">
                <a:solidFill>
                  <a:prstClr val="black"/>
                </a:solidFill>
                <a:latin typeface="Times New Roman" panose="02020603050405020304" pitchFamily="18" charset="0"/>
                <a:cs typeface="Times New Roman" panose="02020603050405020304" pitchFamily="18" charset="0"/>
              </a:rPr>
              <a:t>9. Давать по просьбе незнакомого человека свой мобильный телефон </a:t>
            </a:r>
            <a:r>
              <a:rPr lang="ru-RU" sz="1600" dirty="0" smtClean="0">
                <a:solidFill>
                  <a:prstClr val="black"/>
                </a:solidFill>
                <a:latin typeface="Times New Roman" panose="02020603050405020304" pitchFamily="18" charset="0"/>
                <a:cs typeface="Times New Roman" panose="02020603050405020304" pitchFamily="18" charset="0"/>
              </a:rPr>
              <a:t>для срочного </a:t>
            </a:r>
            <a:r>
              <a:rPr lang="ru-RU" sz="1600" dirty="0">
                <a:solidFill>
                  <a:prstClr val="black"/>
                </a:solidFill>
                <a:latin typeface="Times New Roman" panose="02020603050405020304" pitchFamily="18" charset="0"/>
                <a:cs typeface="Times New Roman" panose="02020603050405020304" pitchFamily="18" charset="0"/>
              </a:rPr>
              <a:t>звонка.</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83708" y="3195759"/>
            <a:ext cx="8056606" cy="2893100"/>
          </a:xfrm>
          <a:prstGeom prst="rect">
            <a:avLst/>
          </a:prstGeom>
          <a:ln w="28575">
            <a:solidFill>
              <a:srgbClr val="C00000"/>
            </a:solidFill>
          </a:ln>
        </p:spPr>
        <p:txBody>
          <a:bodyPr wrap="square">
            <a:spAutoFit/>
          </a:bodyPr>
          <a:lstStyle/>
          <a:p>
            <a:pPr lvl="0"/>
            <a:r>
              <a:rPr lang="ru-RU" sz="1400" dirty="0">
                <a:solidFill>
                  <a:prstClr val="black"/>
                </a:solidFill>
                <a:latin typeface="Times New Roman" panose="02020603050405020304" pitchFamily="18" charset="0"/>
                <a:cs typeface="Times New Roman" panose="02020603050405020304" pitchFamily="18" charset="0"/>
              </a:rPr>
              <a:t>После того как ситуация зачитана, участники выбрали подходящий</a:t>
            </a:r>
          </a:p>
          <a:p>
            <a:pPr lvl="0"/>
            <a:r>
              <a:rPr lang="ru-RU" sz="1400" dirty="0">
                <a:solidFill>
                  <a:prstClr val="black"/>
                </a:solidFill>
                <a:latin typeface="Times New Roman" panose="02020603050405020304" pitchFamily="18" charset="0"/>
                <a:cs typeface="Times New Roman" panose="02020603050405020304" pitchFamily="18" charset="0"/>
              </a:rPr>
              <a:t>вариант ответа и разошлись по углам, попросите каждую группу ответить</a:t>
            </a:r>
          </a:p>
          <a:p>
            <a:pPr lvl="0"/>
            <a:r>
              <a:rPr lang="ru-RU" sz="1400" dirty="0">
                <a:solidFill>
                  <a:prstClr val="black"/>
                </a:solidFill>
                <a:latin typeface="Times New Roman" panose="02020603050405020304" pitchFamily="18" charset="0"/>
                <a:cs typeface="Times New Roman" panose="02020603050405020304" pitchFamily="18" charset="0"/>
              </a:rPr>
              <a:t>на соответствующие выбранному варианту вопросы:</a:t>
            </a:r>
          </a:p>
          <a:p>
            <a:pPr lvl="0"/>
            <a:r>
              <a:rPr lang="ru-RU" sz="1400" dirty="0">
                <a:solidFill>
                  <a:prstClr val="black"/>
                </a:solidFill>
                <a:latin typeface="Times New Roman" panose="02020603050405020304" pitchFamily="18" charset="0"/>
                <a:cs typeface="Times New Roman" panose="02020603050405020304" pitchFamily="18" charset="0"/>
              </a:rPr>
              <a:t> Почему ситуация не/рискованная?</a:t>
            </a:r>
          </a:p>
          <a:p>
            <a:pPr lvl="0"/>
            <a:r>
              <a:rPr lang="ru-RU" sz="1400" dirty="0">
                <a:solidFill>
                  <a:prstClr val="black"/>
                </a:solidFill>
                <a:latin typeface="Times New Roman" panose="02020603050405020304" pitchFamily="18" charset="0"/>
                <a:cs typeface="Times New Roman" panose="02020603050405020304" pitchFamily="18" charset="0"/>
              </a:rPr>
              <a:t> Что делает ситуацию рискованной?</a:t>
            </a:r>
          </a:p>
          <a:p>
            <a:pPr lvl="0"/>
            <a:r>
              <a:rPr lang="ru-RU" sz="1400" dirty="0">
                <a:solidFill>
                  <a:prstClr val="black"/>
                </a:solidFill>
                <a:latin typeface="Times New Roman" panose="02020603050405020304" pitchFamily="18" charset="0"/>
                <a:cs typeface="Times New Roman" panose="02020603050405020304" pitchFamily="18" charset="0"/>
              </a:rPr>
              <a:t> Что делает ситуацию нерискованной?</a:t>
            </a:r>
          </a:p>
          <a:p>
            <a:pPr lvl="0"/>
            <a:r>
              <a:rPr lang="ru-RU" sz="1400" dirty="0">
                <a:solidFill>
                  <a:prstClr val="black"/>
                </a:solidFill>
                <a:latin typeface="Times New Roman" panose="02020603050405020304" pitchFamily="18" charset="0"/>
                <a:cs typeface="Times New Roman" panose="02020603050405020304" pitchFamily="18" charset="0"/>
              </a:rPr>
              <a:t> Что нужно знать, чтобы снизить риск в ситуации?</a:t>
            </a:r>
          </a:p>
          <a:p>
            <a:pPr lvl="0"/>
            <a:r>
              <a:rPr lang="ru-RU" sz="1400" dirty="0">
                <a:solidFill>
                  <a:prstClr val="black"/>
                </a:solidFill>
                <a:latin typeface="Times New Roman" panose="02020603050405020304" pitchFamily="18" charset="0"/>
                <a:cs typeface="Times New Roman" panose="02020603050405020304" pitchFamily="18" charset="0"/>
              </a:rPr>
              <a:t> Что можно сделать, чтобы снизить риск в ситуации?</a:t>
            </a:r>
          </a:p>
          <a:p>
            <a:pPr lvl="0"/>
            <a:r>
              <a:rPr lang="ru-RU" sz="1400" dirty="0">
                <a:solidFill>
                  <a:prstClr val="black"/>
                </a:solidFill>
                <a:latin typeface="Times New Roman" panose="02020603050405020304" pitchFamily="18" charset="0"/>
                <a:cs typeface="Times New Roman" panose="02020603050405020304" pitchFamily="18" charset="0"/>
              </a:rPr>
              <a:t> Почему некоторые люди готовы рисковать?</a:t>
            </a:r>
          </a:p>
          <a:p>
            <a:pPr lvl="0"/>
            <a:r>
              <a:rPr lang="ru-RU" sz="1400" dirty="0">
                <a:solidFill>
                  <a:prstClr val="black"/>
                </a:solidFill>
                <a:latin typeface="Times New Roman" panose="02020603050405020304" pitchFamily="18" charset="0"/>
                <a:cs typeface="Times New Roman" panose="02020603050405020304" pitchFamily="18" charset="0"/>
              </a:rPr>
              <a:t> Можно ли любую ситуацию считать рискованной?</a:t>
            </a:r>
          </a:p>
          <a:p>
            <a:pPr lvl="0"/>
            <a:r>
              <a:rPr lang="ru-RU" sz="1400" dirty="0">
                <a:solidFill>
                  <a:prstClr val="black"/>
                </a:solidFill>
                <a:latin typeface="Times New Roman" panose="02020603050405020304" pitchFamily="18" charset="0"/>
                <a:cs typeface="Times New Roman" panose="02020603050405020304" pitchFamily="18" charset="0"/>
              </a:rPr>
              <a:t> Продолжайте задавать вопросы до тех пор, пока не убедитесь, что</a:t>
            </a:r>
          </a:p>
          <a:p>
            <a:pPr lvl="0"/>
            <a:r>
              <a:rPr lang="ru-RU" sz="1400" dirty="0">
                <a:solidFill>
                  <a:prstClr val="black"/>
                </a:solidFill>
                <a:latin typeface="Times New Roman" panose="02020603050405020304" pitchFamily="18" charset="0"/>
                <a:cs typeface="Times New Roman" panose="02020603050405020304" pitchFamily="18" charset="0"/>
              </a:rPr>
              <a:t>участники поняли связь понятия «риск» с поведением включенных в ситуацию</a:t>
            </a:r>
          </a:p>
          <a:p>
            <a:pPr lvl="0"/>
            <a:r>
              <a:rPr lang="ru-RU" sz="1400" dirty="0">
                <a:solidFill>
                  <a:prstClr val="black"/>
                </a:solidFill>
                <a:latin typeface="Times New Roman" panose="02020603050405020304" pitchFamily="18" charset="0"/>
                <a:cs typeface="Times New Roman" panose="02020603050405020304" pitchFamily="18" charset="0"/>
              </a:rPr>
              <a:t>людей</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177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605481" y="308918"/>
            <a:ext cx="7809471" cy="2031325"/>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Игра «Исполнение желаний». </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Один из участников </a:t>
            </a:r>
            <a:r>
              <a:rPr lang="ru-RU" dirty="0">
                <a:latin typeface="Times New Roman" panose="02020603050405020304" pitchFamily="18" charset="0"/>
                <a:cs typeface="Times New Roman" panose="02020603050405020304" pitchFamily="18" charset="0"/>
              </a:rPr>
              <a:t>группы высказывает своё желание. Группа обсуждает </a:t>
            </a:r>
            <a:r>
              <a:rPr lang="ru-RU" dirty="0" smtClean="0">
                <a:latin typeface="Times New Roman" panose="02020603050405020304" pitchFamily="18" charset="0"/>
                <a:cs typeface="Times New Roman" panose="02020603050405020304" pitchFamily="18" charset="0"/>
              </a:rPr>
              <a:t>способ удовлетворения </a:t>
            </a:r>
            <a:r>
              <a:rPr lang="ru-RU" dirty="0">
                <a:latin typeface="Times New Roman" panose="02020603050405020304" pitchFamily="18" charset="0"/>
                <a:cs typeface="Times New Roman" panose="02020603050405020304" pitchFamily="18" charset="0"/>
              </a:rPr>
              <a:t>этого желания здесь, в данной обстановке и затем </a:t>
            </a:r>
            <a:r>
              <a:rPr lang="ru-RU" dirty="0" smtClean="0">
                <a:latin typeface="Times New Roman" panose="02020603050405020304" pitchFamily="18" charset="0"/>
                <a:cs typeface="Times New Roman" panose="02020603050405020304" pitchFamily="18" charset="0"/>
              </a:rPr>
              <a:t>реализует этот </a:t>
            </a:r>
            <a:r>
              <a:rPr lang="ru-RU" dirty="0">
                <a:latin typeface="Times New Roman" panose="02020603050405020304" pitchFamily="18" charset="0"/>
                <a:cs typeface="Times New Roman" panose="02020603050405020304" pitchFamily="18" charset="0"/>
              </a:rPr>
              <a:t>способ (в воображении, пантомиме, реальных действиях). </a:t>
            </a:r>
            <a:r>
              <a:rPr lang="ru-RU" dirty="0" smtClean="0">
                <a:latin typeface="Times New Roman" panose="02020603050405020304" pitchFamily="18" charset="0"/>
                <a:cs typeface="Times New Roman" panose="02020603050405020304" pitchFamily="18" charset="0"/>
              </a:rPr>
              <a:t>Затем исполняется </a:t>
            </a:r>
            <a:r>
              <a:rPr lang="ru-RU" dirty="0">
                <a:latin typeface="Times New Roman" panose="02020603050405020304" pitchFamily="18" charset="0"/>
                <a:cs typeface="Times New Roman" panose="02020603050405020304" pitchFamily="18" charset="0"/>
              </a:rPr>
              <a:t>желание другого участника. Если группа сумеет </a:t>
            </a:r>
            <a:r>
              <a:rPr lang="ru-RU" dirty="0" smtClean="0">
                <a:latin typeface="Times New Roman" panose="02020603050405020304" pitchFamily="18" charset="0"/>
                <a:cs typeface="Times New Roman" panose="02020603050405020304" pitchFamily="18" charset="0"/>
              </a:rPr>
              <a:t>преодолеть первоначальный </a:t>
            </a:r>
            <a:r>
              <a:rPr lang="ru-RU" dirty="0">
                <a:latin typeface="Times New Roman" panose="02020603050405020304" pitchFamily="18" charset="0"/>
                <a:cs typeface="Times New Roman" panose="02020603050405020304" pitchFamily="18" charset="0"/>
              </a:rPr>
              <a:t>психологический барьер, упражнение служит </a:t>
            </a:r>
            <a:r>
              <a:rPr lang="ru-RU" dirty="0" smtClean="0">
                <a:latin typeface="Times New Roman" panose="02020603050405020304" pitchFamily="18" charset="0"/>
                <a:cs typeface="Times New Roman" panose="02020603050405020304" pitchFamily="18" charset="0"/>
              </a:rPr>
              <a:t>средством сплочения </a:t>
            </a:r>
            <a:r>
              <a:rPr lang="ru-RU" dirty="0">
                <a:latin typeface="Times New Roman" panose="02020603050405020304" pitchFamily="18" charset="0"/>
                <a:cs typeface="Times New Roman" panose="02020603050405020304" pitchFamily="18" charset="0"/>
              </a:rPr>
              <a:t>группы</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026" name="Picture 2" descr="https://avatars.mds.yandex.net/i?id=2a630f9a93cb04f0f4670638ae5c3daa77f05a74-527969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043" y="2234514"/>
            <a:ext cx="5333056" cy="352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5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Прямоугольник 5"/>
          <p:cNvSpPr/>
          <p:nvPr/>
        </p:nvSpPr>
        <p:spPr>
          <a:xfrm>
            <a:off x="593125" y="380675"/>
            <a:ext cx="6400799" cy="5447645"/>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Ролевая игра «Воля –разум - любопытство». </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Описание </a:t>
            </a:r>
            <a:r>
              <a:rPr lang="ru-RU" dirty="0">
                <a:latin typeface="Times New Roman" panose="02020603050405020304" pitchFamily="18" charset="0"/>
                <a:cs typeface="Times New Roman" panose="02020603050405020304" pitchFamily="18" charset="0"/>
              </a:rPr>
              <a:t>игры: </a:t>
            </a:r>
            <a:r>
              <a:rPr lang="ru-RU" dirty="0" smtClean="0">
                <a:latin typeface="Times New Roman" panose="02020603050405020304" pitchFamily="18" charset="0"/>
                <a:cs typeface="Times New Roman" panose="02020603050405020304" pitchFamily="18" charset="0"/>
              </a:rPr>
              <a:t>Педагог </a:t>
            </a:r>
            <a:r>
              <a:rPr lang="ru-RU" dirty="0">
                <a:latin typeface="Times New Roman" panose="02020603050405020304" pitchFamily="18" charset="0"/>
                <a:cs typeface="Times New Roman" panose="02020603050405020304" pitchFamily="18" charset="0"/>
              </a:rPr>
              <a:t>приглашает трёх участников добровольцев на роль </a:t>
            </a:r>
            <a:r>
              <a:rPr lang="ru-RU" sz="2400" dirty="0">
                <a:latin typeface="Times New Roman" panose="02020603050405020304" pitchFamily="18" charset="0"/>
                <a:cs typeface="Times New Roman" panose="02020603050405020304" pitchFamily="18" charset="0"/>
              </a:rPr>
              <a:t>Воли, Разума и Любопытства.</a:t>
            </a:r>
            <a:r>
              <a:rPr lang="ru-RU" dirty="0">
                <a:latin typeface="Times New Roman" panose="02020603050405020304" pitchFamily="18" charset="0"/>
                <a:cs typeface="Times New Roman" panose="02020603050405020304" pitchFamily="18" charset="0"/>
              </a:rPr>
              <a:t> Даёт участникам инструкцию: «Когда нам приходится принимать непростое решение, в нас борются двое –любопытство и воля». Любопытство говорит «Попробуй», а воля шепчет «Не стоит!». Но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решение принимает разум. Сейчас представьте себе, что вы трое –это один человек – подросток, который пытается принять верное решение. И всё будет зависеть от того, кто сможет больше подобрать аргументов для убеждения – любопытство или воля.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Итак</a:t>
            </a:r>
            <a:r>
              <a:rPr lang="ru-RU" dirty="0">
                <a:latin typeface="Times New Roman" panose="02020603050405020304" pitchFamily="18" charset="0"/>
                <a:cs typeface="Times New Roman" panose="02020603050405020304" pitchFamily="18" charset="0"/>
              </a:rPr>
              <a:t>, послушайте ситуацию…» </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Педагог </a:t>
            </a:r>
            <a:r>
              <a:rPr lang="ru-RU" dirty="0">
                <a:latin typeface="Times New Roman" panose="02020603050405020304" pitchFamily="18" charset="0"/>
                <a:cs typeface="Times New Roman" panose="02020603050405020304" pitchFamily="18" charset="0"/>
              </a:rPr>
              <a:t>зачитывает участникам ситуацию: «Твой лучший друг пригласил тебя на вечеринку. Там все знакомые, но среди них есть и те, кто балуется </a:t>
            </a:r>
            <a:r>
              <a:rPr lang="ru-RU" dirty="0" err="1">
                <a:latin typeface="Times New Roman" panose="02020603050405020304" pitchFamily="18" charset="0"/>
                <a:cs typeface="Times New Roman" panose="02020603050405020304" pitchFamily="18" charset="0"/>
              </a:rPr>
              <a:t>ПАВами</a:t>
            </a:r>
            <a:r>
              <a:rPr lang="ru-RU" dirty="0">
                <a:latin typeface="Times New Roman" panose="02020603050405020304" pitchFamily="18" charset="0"/>
                <a:cs typeface="Times New Roman" panose="02020603050405020304" pitchFamily="18" charset="0"/>
              </a:rPr>
              <a:t> (пиво, алкоголь, спайс). Ты уверен, что и тебе будут тоже предлагать. Ты понимаешь, что там, в гостях уже будет сложно и практически невозможно отказаться. Не пойти –обидишь друга. Но отказаться нужно </a:t>
            </a:r>
            <a:r>
              <a:rPr lang="ru-RU" dirty="0" smtClean="0">
                <a:latin typeface="Times New Roman" panose="02020603050405020304" pitchFamily="18" charset="0"/>
                <a:cs typeface="Times New Roman" panose="02020603050405020304" pitchFamily="18" charset="0"/>
              </a:rPr>
              <a:t>сейчас</a:t>
            </a:r>
            <a:endParaRPr lang="ru-RU" dirty="0">
              <a:latin typeface="Times New Roman" panose="02020603050405020304" pitchFamily="18" charset="0"/>
              <a:cs typeface="Times New Roman" panose="02020603050405020304" pitchFamily="18" charset="0"/>
            </a:endParaRPr>
          </a:p>
        </p:txBody>
      </p:sp>
      <p:pic>
        <p:nvPicPr>
          <p:cNvPr id="2050"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924" y="630195"/>
            <a:ext cx="4232962" cy="423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9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4967416" y="457199"/>
            <a:ext cx="6386384" cy="5078313"/>
          </a:xfrm>
          <a:prstGeom prst="rect">
            <a:avLst/>
          </a:prstGeom>
          <a:noFill/>
        </p:spPr>
        <p:txBody>
          <a:bodyPr wrap="square" rtlCol="0">
            <a:spAutoFit/>
          </a:bodyPr>
          <a:lstStyle/>
          <a:p>
            <a:pPr lvl="0"/>
            <a:r>
              <a:rPr lang="ru-RU" dirty="0">
                <a:solidFill>
                  <a:prstClr val="black"/>
                </a:solidFill>
                <a:latin typeface="Times New Roman" panose="02020603050405020304" pitchFamily="18" charset="0"/>
                <a:cs typeface="Times New Roman" panose="02020603050405020304" pitchFamily="18" charset="0"/>
              </a:rPr>
              <a:t>Затем  </a:t>
            </a:r>
            <a:r>
              <a:rPr lang="ru-RU" dirty="0" smtClean="0">
                <a:solidFill>
                  <a:prstClr val="black"/>
                </a:solidFill>
                <a:latin typeface="Times New Roman" panose="02020603050405020304" pitchFamily="18" charset="0"/>
                <a:cs typeface="Times New Roman" panose="02020603050405020304" pitchFamily="18" charset="0"/>
              </a:rPr>
              <a:t>педагог </a:t>
            </a:r>
            <a:r>
              <a:rPr lang="ru-RU" dirty="0">
                <a:solidFill>
                  <a:prstClr val="black"/>
                </a:solidFill>
                <a:latin typeface="Times New Roman" panose="02020603050405020304" pitchFamily="18" charset="0"/>
                <a:cs typeface="Times New Roman" panose="02020603050405020304" pitchFamily="18" charset="0"/>
              </a:rPr>
              <a:t>предлагает группе разделиться и выбрать позицию в пользу любопытства и воли. Каждая из сформировавшихся групп теперь сможет помочь своему «герою» (любопытству или воле) аргументами, при условии, что те обратятся к ним за помощью. Задача любопытства – убедить пойти на вечеринку. Задача воли –убедить не участвовать в вечеринке. Задача Разума – выслушать аргументы обеих сторон и принять решение. На выполнение этого задания участникам даётся ограниченное время.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По </a:t>
            </a:r>
            <a:r>
              <a:rPr lang="ru-RU" dirty="0">
                <a:solidFill>
                  <a:prstClr val="black"/>
                </a:solidFill>
                <a:latin typeface="Times New Roman" panose="02020603050405020304" pitchFamily="18" charset="0"/>
                <a:cs typeface="Times New Roman" panose="02020603050405020304" pitchFamily="18" charset="0"/>
              </a:rPr>
              <a:t>итогам упражнения организуется обсуждение: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Чьи аргументы были более весомыми –воли или любопытства?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В чью пользу было легче подобрать аргументы?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Кому из трёх героев было труднее всего в данной ситуации?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Случалось ли подобное в вашей жизни? Вспомните ситуации из своего опыта, когда приходилось выбирать между любопытством и волей. </a:t>
            </a:r>
            <a:endParaRPr lang="ru-RU" dirty="0" smtClean="0">
              <a:solidFill>
                <a:prstClr val="black"/>
              </a:solidFill>
              <a:latin typeface="Times New Roman" panose="02020603050405020304" pitchFamily="18" charset="0"/>
              <a:cs typeface="Times New Roman" panose="02020603050405020304" pitchFamily="18" charset="0"/>
            </a:endParaRPr>
          </a:p>
          <a:p>
            <a:pPr lvl="0"/>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Какой вывод вы сделали из этой ролевой игры? </a:t>
            </a:r>
            <a:endParaRPr lang="ru-RU" dirty="0" smtClean="0">
              <a:solidFill>
                <a:prstClr val="black"/>
              </a:solidFill>
              <a:latin typeface="Times New Roman" panose="02020603050405020304" pitchFamily="18" charset="0"/>
              <a:cs typeface="Times New Roman" panose="02020603050405020304" pitchFamily="18" charset="0"/>
            </a:endParaRPr>
          </a:p>
        </p:txBody>
      </p:sp>
      <p:pic>
        <p:nvPicPr>
          <p:cNvPr id="3074" name="Picture 2"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93" y="900340"/>
            <a:ext cx="4192029" cy="419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2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Прямоугольник 3"/>
          <p:cNvSpPr/>
          <p:nvPr/>
        </p:nvSpPr>
        <p:spPr>
          <a:xfrm>
            <a:off x="292443" y="290551"/>
            <a:ext cx="6096000" cy="2031325"/>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Упражнение «Я и они». </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Описание </a:t>
            </a:r>
            <a:r>
              <a:rPr lang="ru-RU" dirty="0">
                <a:latin typeface="Times New Roman" panose="02020603050405020304" pitchFamily="18" charset="0"/>
                <a:cs typeface="Times New Roman" panose="02020603050405020304" pitchFamily="18" charset="0"/>
              </a:rPr>
              <a:t>упражнения: участники сидят в кругу на стульях (один стул свободный). Ведущий читает утверждения. Если участники согласны с этим утверждением, они пересаживаться на любое другое свободное место.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Необходимо предупредить участников, что они должны сосчитать, сколько раз пересели. </a:t>
            </a:r>
          </a:p>
        </p:txBody>
      </p:sp>
      <p:sp>
        <p:nvSpPr>
          <p:cNvPr id="6" name="Прямоугольник 5"/>
          <p:cNvSpPr/>
          <p:nvPr/>
        </p:nvSpPr>
        <p:spPr>
          <a:xfrm>
            <a:off x="6610865" y="198217"/>
            <a:ext cx="5053914" cy="5909310"/>
          </a:xfrm>
          <a:prstGeom prst="rect">
            <a:avLst/>
          </a:prstGeom>
        </p:spPr>
        <p:txBody>
          <a:bodyPr wrap="square">
            <a:spAutoFit/>
          </a:bodyPr>
          <a:lstStyle/>
          <a:p>
            <a:pPr marL="342900" indent="-342900">
              <a:buFont typeface="+mj-lt"/>
              <a:buAutoNum type="arabicPeriod"/>
            </a:pPr>
            <a:r>
              <a:rPr lang="ru-RU" dirty="0">
                <a:latin typeface="Times New Roman" panose="02020603050405020304" pitchFamily="18" charset="0"/>
                <a:cs typeface="Times New Roman" panose="02020603050405020304" pitchFamily="18" charset="0"/>
              </a:rPr>
              <a:t>Лучше уступить, чем потерять свои дружеские связи.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Друзья плохого не посоветуют.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Мнение друзей и знакомых очень важно.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Прежде чем делать что-либо, надо посмотреть, что будет после этого с другими, и уже потом делать самому</a:t>
            </a:r>
            <a:r>
              <a:rPr lang="ru-RU"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Никому, в общем-то, я не нужен.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Друг - это человек, который всегда стоит за тебя горой.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Если окружающие говорят, что ты прав, то так оно и есть</a:t>
            </a:r>
            <a:r>
              <a:rPr lang="ru-RU"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Человек - существо коллективное.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Я очень расстраиваюсь, если слышу о себе что-нибудь негативное со стороны окружающих.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Жить надо так, как будто каждый день - последний.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Для каждого человека существуют свои правила, законы и нормы. </a:t>
            </a:r>
            <a:endParaRPr lang="ru-RU"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Связи решают все.</a:t>
            </a:r>
          </a:p>
        </p:txBody>
      </p:sp>
      <p:sp>
        <p:nvSpPr>
          <p:cNvPr id="7" name="Прямоугольник 6"/>
          <p:cNvSpPr/>
          <p:nvPr/>
        </p:nvSpPr>
        <p:spPr>
          <a:xfrm>
            <a:off x="292443" y="2624939"/>
            <a:ext cx="6096000" cy="3293209"/>
          </a:xfrm>
          <a:prstGeom prst="rect">
            <a:avLst/>
          </a:prstGeom>
          <a:ln>
            <a:solidFill>
              <a:srgbClr val="C00000"/>
            </a:solidFill>
          </a:ln>
        </p:spPr>
        <p:txBody>
          <a:bodyPr>
            <a:spAutoFit/>
          </a:bodyPr>
          <a:lstStyle/>
          <a:p>
            <a:r>
              <a:rPr lang="ru-RU" sz="1600" dirty="0">
                <a:latin typeface="Times New Roman" panose="02020603050405020304" pitchFamily="18" charset="0"/>
                <a:cs typeface="Times New Roman" panose="02020603050405020304" pitchFamily="18" charset="0"/>
              </a:rPr>
              <a:t>Рефлексии упражнения. Итак, если вы встали больше трех раз - вы, как и почти все, подвержены влиянию со стороны окружающих. Это не хорошо и не плохо, а абсолютно нормально для человека, который живет среди людей. Но очень часто именно под влиянием окружения, человек попадает в рискованные ситуации Многие из рискованных предложений могут показаться очень кстати, если наше настроение (грустно) или наше физическое состояние (усталость) требуют каких –либо острых ощущений. В такой ситуации отказаться бывает особенно сложно. Например, вы можете услышать «Не грусти, </a:t>
            </a:r>
            <a:r>
              <a:rPr lang="ru-RU" sz="1600" dirty="0" smtClean="0">
                <a:latin typeface="Times New Roman" panose="02020603050405020304" pitchFamily="18" charset="0"/>
                <a:cs typeface="Times New Roman" panose="02020603050405020304" pitchFamily="18" charset="0"/>
              </a:rPr>
              <a:t>пойдем </a:t>
            </a:r>
            <a:r>
              <a:rPr lang="ru-RU" sz="1600" dirty="0">
                <a:latin typeface="Times New Roman" panose="02020603050405020304" pitchFamily="18" charset="0"/>
                <a:cs typeface="Times New Roman" panose="02020603050405020304" pitchFamily="18" charset="0"/>
              </a:rPr>
              <a:t>покурим, и всё пройдёт!» или «Ну, что, устал? Пошли, выпьем пива и расслабимся</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Но даже в таких ситуациях можно с легкостью сказать НЕТ, если ты знаешь иные, альтернативные способы избавиться от усталости…</a:t>
            </a:r>
          </a:p>
        </p:txBody>
      </p:sp>
    </p:spTree>
    <p:extLst>
      <p:ext uri="{BB962C8B-B14F-4D97-AF65-F5344CB8AC3E}">
        <p14:creationId xmlns:p14="http://schemas.microsoft.com/office/powerpoint/2010/main" val="326115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Прямоугольник 1"/>
          <p:cNvSpPr/>
          <p:nvPr/>
        </p:nvSpPr>
        <p:spPr>
          <a:xfrm>
            <a:off x="626075" y="-29706"/>
            <a:ext cx="10334367" cy="6324808"/>
          </a:xfrm>
          <a:prstGeom prst="rect">
            <a:avLst/>
          </a:prstGeom>
        </p:spPr>
        <p:txBody>
          <a:bodyPr wrap="square">
            <a:spAutoFit/>
          </a:bodyPr>
          <a:lstStyle/>
          <a:p>
            <a:pPr>
              <a:lnSpc>
                <a:spcPct val="150000"/>
              </a:lnSpc>
            </a:pPr>
            <a:r>
              <a:rPr lang="ru-RU" b="1" dirty="0" smtClean="0">
                <a:latin typeface="Times New Roman" panose="02020603050405020304" pitchFamily="18" charset="0"/>
                <a:cs typeface="Times New Roman" panose="02020603050405020304" pitchFamily="18" charset="0"/>
              </a:rPr>
              <a:t>Упражнение </a:t>
            </a:r>
            <a:r>
              <a:rPr lang="ru-RU" b="1" dirty="0">
                <a:latin typeface="Times New Roman" panose="02020603050405020304" pitchFamily="18" charset="0"/>
                <a:cs typeface="Times New Roman" panose="02020603050405020304" pitchFamily="18" charset="0"/>
              </a:rPr>
              <a:t>«Рискованное поведение и здоровая альтернатива» </a:t>
            </a:r>
            <a:endParaRPr lang="ru-RU" b="1"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Описание </a:t>
            </a:r>
            <a:r>
              <a:rPr lang="ru-RU" dirty="0">
                <a:latin typeface="Times New Roman" panose="02020603050405020304" pitchFamily="18" charset="0"/>
                <a:cs typeface="Times New Roman" panose="02020603050405020304" pitchFamily="18" charset="0"/>
              </a:rPr>
              <a:t>упражнения: </a:t>
            </a:r>
            <a:r>
              <a:rPr lang="ru-RU" dirty="0" smtClean="0">
                <a:latin typeface="Times New Roman" panose="02020603050405020304" pitchFamily="18" charset="0"/>
                <a:cs typeface="Times New Roman" panose="02020603050405020304" pitchFamily="18" charset="0"/>
              </a:rPr>
              <a:t>Педагог делит </a:t>
            </a:r>
            <a:r>
              <a:rPr lang="ru-RU" dirty="0">
                <a:latin typeface="Times New Roman" panose="02020603050405020304" pitchFamily="18" charset="0"/>
                <a:cs typeface="Times New Roman" panose="02020603050405020304" pitchFamily="18" charset="0"/>
              </a:rPr>
              <a:t>участников на две группы. Каждой даётся одно рискованное предложение. Участникам нужно будет проанализировать данное предложение по двум позициям: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«А давайте лучше…» написать по 7 альтернативных предложений, которые могут выступить в противовес рискованному;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«Этого не стоит делать, потому что…» -найти как минимум 7 контраргументов не в пользу данного рискованного предложения.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Группам </a:t>
            </a:r>
            <a:r>
              <a:rPr lang="ru-RU" dirty="0">
                <a:latin typeface="Times New Roman" panose="02020603050405020304" pitchFamily="18" charset="0"/>
                <a:cs typeface="Times New Roman" panose="02020603050405020304" pitchFamily="18" charset="0"/>
              </a:rPr>
              <a:t>предлагаются следующие ситуации</a:t>
            </a:r>
            <a:r>
              <a:rPr lang="ru-RU" dirty="0" smtClean="0">
                <a:latin typeface="Times New Roman" panose="02020603050405020304" pitchFamily="18" charset="0"/>
                <a:cs typeface="Times New Roman" panose="02020603050405020304" pitchFamily="18" charset="0"/>
              </a:rPr>
              <a:t>:</a:t>
            </a:r>
          </a:p>
          <a:p>
            <a:pPr>
              <a:lnSpc>
                <a:spcPct val="150000"/>
              </a:lnSpc>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«Хочешь расслабиться –выпей алкоголь!»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Хочешь экстрима –попробуй спайс!» </a:t>
            </a: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Через </a:t>
            </a:r>
            <a:r>
              <a:rPr lang="ru-RU" dirty="0">
                <a:latin typeface="Times New Roman" panose="02020603050405020304" pitchFamily="18" charset="0"/>
                <a:cs typeface="Times New Roman" panose="02020603050405020304" pitchFamily="18" charset="0"/>
              </a:rPr>
              <a:t>3 минуты группы меняются своими листами и продолжают рассуждать на тему другой группы, предлагая свои варианты решения проблемы. Затем группа рассказывает о том, что в итоге наработано по их ситуации. Пользуясь приёмами отказа, вы можете избежать давления окружающих и самостоятельно контролировать свой образ жизни и своё поведение. А ещё вам поможет оптимизм и позитивный взгляд на любую неприятную </a:t>
            </a:r>
            <a:r>
              <a:rPr lang="ru-RU" dirty="0" smtClean="0">
                <a:latin typeface="Times New Roman" panose="02020603050405020304" pitchFamily="18" charset="0"/>
                <a:cs typeface="Times New Roman" panose="02020603050405020304" pitchFamily="18" charset="0"/>
              </a:rPr>
              <a:t>ситуацию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592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Прямоугольник 1"/>
          <p:cNvSpPr/>
          <p:nvPr/>
        </p:nvSpPr>
        <p:spPr>
          <a:xfrm>
            <a:off x="626075" y="-29706"/>
            <a:ext cx="10334367" cy="5632311"/>
          </a:xfrm>
          <a:prstGeom prst="rect">
            <a:avLst/>
          </a:prstGeom>
        </p:spPr>
        <p:txBody>
          <a:bodyPr wrap="square">
            <a:spAutoFit/>
          </a:bodyPr>
          <a:lstStyle/>
          <a:p>
            <a:pPr>
              <a:lnSpc>
                <a:spcPct val="150000"/>
              </a:lnSpc>
            </a:pPr>
            <a:endParaRPr lang="ru-RU" b="1" dirty="0" smtClean="0">
              <a:latin typeface="Times New Roman" panose="02020603050405020304" pitchFamily="18" charset="0"/>
              <a:cs typeface="Times New Roman" panose="02020603050405020304" pitchFamily="18" charset="0"/>
            </a:endParaRPr>
          </a:p>
          <a:p>
            <a:pPr>
              <a:lnSpc>
                <a:spcPct val="150000"/>
              </a:lnSpc>
            </a:pPr>
            <a:r>
              <a:rPr lang="ru-RU" b="1" dirty="0" smtClean="0">
                <a:latin typeface="Times New Roman" panose="02020603050405020304" pitchFamily="18" charset="0"/>
                <a:cs typeface="Times New Roman" panose="02020603050405020304" pitchFamily="18" charset="0"/>
              </a:rPr>
              <a:t>Упражнение </a:t>
            </a:r>
            <a:r>
              <a:rPr lang="ru-RU" b="1" dirty="0">
                <a:latin typeface="Times New Roman" panose="02020603050405020304" pitchFamily="18" charset="0"/>
                <a:cs typeface="Times New Roman" panose="02020603050405020304" pitchFamily="18" charset="0"/>
              </a:rPr>
              <a:t>«Зато</a:t>
            </a:r>
            <a:r>
              <a:rPr lang="ru-RU"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Описание </a:t>
            </a:r>
            <a:r>
              <a:rPr lang="ru-RU" dirty="0">
                <a:latin typeface="Times New Roman" panose="02020603050405020304" pitchFamily="18" charset="0"/>
                <a:cs typeface="Times New Roman" panose="02020603050405020304" pitchFamily="18" charset="0"/>
              </a:rPr>
              <a:t>упражнения: Тренер предлагает каждому участнику взять карточку</a:t>
            </a:r>
          </a:p>
          <a:p>
            <a:r>
              <a:rPr lang="ru-RU" dirty="0">
                <a:latin typeface="Times New Roman" panose="02020603050405020304" pitchFamily="18" charset="0"/>
                <a:cs typeface="Times New Roman" panose="02020603050405020304" pitchFamily="18" charset="0"/>
              </a:rPr>
              <a:t>с неоконченным предложением. Нужно подумать одну минуту и закончить</a:t>
            </a:r>
          </a:p>
          <a:p>
            <a:r>
              <a:rPr lang="ru-RU" dirty="0">
                <a:latin typeface="Times New Roman" panose="02020603050405020304" pitchFamily="18" charset="0"/>
                <a:cs typeface="Times New Roman" panose="02020603050405020304" pitchFamily="18" charset="0"/>
              </a:rPr>
              <a:t>предложение позитивной установкой. Каждый участник высказывается по</a:t>
            </a:r>
          </a:p>
          <a:p>
            <a:r>
              <a:rPr lang="ru-RU" dirty="0">
                <a:latin typeface="Times New Roman" panose="02020603050405020304" pitchFamily="18" charset="0"/>
                <a:cs typeface="Times New Roman" panose="02020603050405020304" pitchFamily="18" charset="0"/>
              </a:rPr>
              <a:t>кругу. Например, «Меня редко приглашают в шумные компании, зато у меня</a:t>
            </a:r>
          </a:p>
          <a:p>
            <a:r>
              <a:rPr lang="ru-RU" dirty="0">
                <a:latin typeface="Times New Roman" panose="02020603050405020304" pitchFamily="18" charset="0"/>
                <a:cs typeface="Times New Roman" panose="02020603050405020304" pitchFamily="18" charset="0"/>
              </a:rPr>
              <a:t>есть время почитать и посмотреть хороший фильм</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Предлагаются следующие неоконченные предложения:</a:t>
            </a:r>
          </a:p>
          <a:p>
            <a:r>
              <a:rPr lang="ru-RU" dirty="0">
                <a:latin typeface="Times New Roman" panose="02020603050405020304" pitchFamily="18" charset="0"/>
                <a:cs typeface="Times New Roman" panose="02020603050405020304" pitchFamily="18" charset="0"/>
              </a:rPr>
              <a:t>«У меня маленький рост, зато…»</a:t>
            </a:r>
          </a:p>
          <a:p>
            <a:r>
              <a:rPr lang="ru-RU" dirty="0">
                <a:latin typeface="Times New Roman" panose="02020603050405020304" pitchFamily="18" charset="0"/>
                <a:cs typeface="Times New Roman" panose="02020603050405020304" pitchFamily="18" charset="0"/>
              </a:rPr>
              <a:t>«Я слишком молчаливый , зато…»</a:t>
            </a:r>
          </a:p>
          <a:p>
            <a:r>
              <a:rPr lang="ru-RU" dirty="0">
                <a:latin typeface="Times New Roman" panose="02020603050405020304" pitchFamily="18" charset="0"/>
                <a:cs typeface="Times New Roman" panose="02020603050405020304" pitchFamily="18" charset="0"/>
              </a:rPr>
              <a:t>«Я не умею красиво танцевать, зато…»</a:t>
            </a:r>
          </a:p>
          <a:p>
            <a:r>
              <a:rPr lang="ru-RU" dirty="0">
                <a:latin typeface="Times New Roman" panose="02020603050405020304" pitchFamily="18" charset="0"/>
                <a:cs typeface="Times New Roman" panose="02020603050405020304" pitchFamily="18" charset="0"/>
              </a:rPr>
              <a:t>«Я много болтаю, зато…»</a:t>
            </a:r>
          </a:p>
          <a:p>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У меня старый мобильный телефон, зато…»</a:t>
            </a:r>
          </a:p>
          <a:p>
            <a:r>
              <a:rPr lang="ru-RU" dirty="0">
                <a:latin typeface="Times New Roman" panose="02020603050405020304" pitchFamily="18" charset="0"/>
                <a:cs typeface="Times New Roman" panose="02020603050405020304" pitchFamily="18" charset="0"/>
              </a:rPr>
              <a:t>«У меня плохое чувство юмора, зато</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Обсуждение: чьи ответы были наиболее интересными?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Какие </a:t>
            </a:r>
            <a:r>
              <a:rPr lang="ru-RU" dirty="0">
                <a:latin typeface="Times New Roman" panose="02020603050405020304" pitchFamily="18" charset="0"/>
                <a:cs typeface="Times New Roman" panose="02020603050405020304" pitchFamily="18" charset="0"/>
              </a:rPr>
              <a:t>из них </a:t>
            </a:r>
            <a:r>
              <a:rPr lang="ru-RU" dirty="0" smtClean="0">
                <a:latin typeface="Times New Roman" panose="02020603050405020304" pitchFamily="18" charset="0"/>
                <a:cs typeface="Times New Roman" panose="02020603050405020304" pitchFamily="18" charset="0"/>
              </a:rPr>
              <a:t>вы готовы </a:t>
            </a:r>
            <a:r>
              <a:rPr lang="ru-RU" dirty="0">
                <a:latin typeface="Times New Roman" panose="02020603050405020304" pitchFamily="18" charset="0"/>
                <a:cs typeface="Times New Roman" panose="02020603050405020304" pitchFamily="18" charset="0"/>
              </a:rPr>
              <a:t>использовать в ситуации давления на вас</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Можно ли таким </a:t>
            </a:r>
            <a:r>
              <a:rPr lang="ru-RU" dirty="0" smtClean="0">
                <a:latin typeface="Times New Roman" panose="02020603050405020304" pitchFamily="18" charset="0"/>
                <a:cs typeface="Times New Roman" panose="02020603050405020304" pitchFamily="18" charset="0"/>
              </a:rPr>
              <a:t>образом избежать </a:t>
            </a:r>
            <a:r>
              <a:rPr lang="ru-RU" dirty="0">
                <a:latin typeface="Times New Roman" panose="02020603050405020304" pitchFamily="18" charset="0"/>
                <a:cs typeface="Times New Roman" panose="02020603050405020304" pitchFamily="18" charset="0"/>
              </a:rPr>
              <a:t>негативных </a:t>
            </a:r>
            <a:r>
              <a:rPr lang="ru-RU" dirty="0" smtClean="0">
                <a:latin typeface="Times New Roman" panose="02020603050405020304" pitchFamily="18" charset="0"/>
                <a:cs typeface="Times New Roman" panose="02020603050405020304" pitchFamily="18" charset="0"/>
              </a:rPr>
              <a:t>эмоций?</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315" y="2109204"/>
            <a:ext cx="4595127" cy="2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127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684" y="74142"/>
            <a:ext cx="10983595" cy="6047105"/>
          </a:xfrm>
          <a:prstGeom prst="rect">
            <a:avLst/>
          </a:prstGeom>
          <a:noFill/>
        </p:spPr>
        <p:txBody>
          <a:bodyPr wrap="square" rtlCol="0">
            <a:noAutofit/>
          </a:bodyPr>
          <a:lstStyle/>
          <a:p>
            <a:pPr algn="ctr">
              <a:defRPr/>
            </a:pPr>
            <a:endParaRPr lang="en-US" altLang="ru-RU" sz="3600" dirty="0">
              <a:solidFill>
                <a:srgbClr val="002060"/>
              </a:solidFill>
              <a:latin typeface="Calibri" panose="020F0502020204030204" charset="0"/>
              <a:cs typeface="Calibri" panose="020F0502020204030204" charset="0"/>
            </a:endParaRPr>
          </a:p>
        </p:txBody>
      </p:sp>
      <p:sp>
        <p:nvSpPr>
          <p:cNvPr id="2" name="TextBox 1"/>
          <p:cNvSpPr txBox="1"/>
          <p:nvPr/>
        </p:nvSpPr>
        <p:spPr>
          <a:xfrm>
            <a:off x="988541" y="172995"/>
            <a:ext cx="8995719" cy="2677656"/>
          </a:xfrm>
          <a:prstGeom prst="rect">
            <a:avLst/>
          </a:prstGeom>
          <a:noFill/>
        </p:spPr>
        <p:txBody>
          <a:bodyPr wrap="square" rtlCol="0">
            <a:spAutoFit/>
          </a:bodyPr>
          <a:lstStyle/>
          <a:p>
            <a:endParaRPr lang="ru-RU" sz="2400"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Идея:</a:t>
            </a:r>
            <a:endParaRPr lang="ru-RU" sz="2400" b="1"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Ассоциативное </a:t>
            </a:r>
            <a:r>
              <a:rPr lang="ru-RU" sz="2400" dirty="0">
                <a:latin typeface="Times New Roman" panose="02020603050405020304" pitchFamily="18" charset="0"/>
                <a:cs typeface="Times New Roman" panose="02020603050405020304" pitchFamily="18" charset="0"/>
              </a:rPr>
              <a:t>поведение не является случайным проявлением воли, а формируется под воздействием целого комплекса внутренних и внешних факторов. Эффективная профилактика требует комплексного подхода, включающего работу с учащимися, родителями и педагогическим коллективом в </a:t>
            </a:r>
            <a:r>
              <a:rPr lang="ru-RU" sz="2400" dirty="0" smtClean="0">
                <a:latin typeface="Times New Roman" panose="02020603050405020304" pitchFamily="18" charset="0"/>
                <a:cs typeface="Times New Roman" panose="02020603050405020304" pitchFamily="18" charset="0"/>
              </a:rPr>
              <a:t>целом.</a:t>
            </a:r>
          </a:p>
        </p:txBody>
      </p:sp>
      <p:pic>
        <p:nvPicPr>
          <p:cNvPr id="819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569" y="2850650"/>
            <a:ext cx="5901487" cy="3686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685" y="299085"/>
            <a:ext cx="10983595" cy="6047105"/>
          </a:xfrm>
          <a:prstGeom prst="rect">
            <a:avLst/>
          </a:prstGeom>
          <a:noFill/>
        </p:spPr>
        <p:txBody>
          <a:bodyPr wrap="square" rtlCol="0">
            <a:noAutofit/>
          </a:bodyPr>
          <a:lstStyle/>
          <a:p>
            <a:pPr algn="ctr">
              <a:defRPr/>
            </a:pPr>
            <a:endParaRPr lang="en-US" altLang="ru-RU" sz="3600" dirty="0">
              <a:solidFill>
                <a:srgbClr val="002060"/>
              </a:solidFill>
              <a:latin typeface="Calibri" panose="020F0502020204030204" charset="0"/>
              <a:cs typeface="Calibri" panose="020F0502020204030204" charset="0"/>
            </a:endParaRPr>
          </a:p>
        </p:txBody>
      </p:sp>
      <p:sp>
        <p:nvSpPr>
          <p:cNvPr id="2" name="TextBox 1"/>
          <p:cNvSpPr txBox="1"/>
          <p:nvPr/>
        </p:nvSpPr>
        <p:spPr>
          <a:xfrm>
            <a:off x="1136822" y="766120"/>
            <a:ext cx="8995719" cy="4154984"/>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Цель:</a:t>
            </a:r>
            <a:r>
              <a:rPr lang="ru-RU"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Повысить уровень осведомленности участников образовательного процесса о причинах и признаках ассоциативного поведения учащихся. Предоставить практические инструменты и стратегии для профилактики </a:t>
            </a:r>
            <a:r>
              <a:rPr lang="ru-RU" sz="2400" dirty="0" err="1">
                <a:latin typeface="Times New Roman" panose="02020603050405020304" pitchFamily="18" charset="0"/>
                <a:cs typeface="Times New Roman" panose="02020603050405020304" pitchFamily="18" charset="0"/>
              </a:rPr>
              <a:t>девиантного</a:t>
            </a:r>
            <a:r>
              <a:rPr lang="ru-RU" sz="2400" dirty="0">
                <a:latin typeface="Times New Roman" panose="02020603050405020304" pitchFamily="18" charset="0"/>
                <a:cs typeface="Times New Roman" panose="02020603050405020304" pitchFamily="18" charset="0"/>
              </a:rPr>
              <a:t> поведения и создания благоприятной образовательной </a:t>
            </a:r>
            <a:r>
              <a:rPr lang="ru-RU" sz="2400" dirty="0" smtClean="0">
                <a:latin typeface="Times New Roman" panose="02020603050405020304" pitchFamily="18" charset="0"/>
                <a:cs typeface="Times New Roman" panose="02020603050405020304" pitchFamily="18" charset="0"/>
              </a:rPr>
              <a:t>среды</a:t>
            </a:r>
          </a:p>
          <a:p>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Формат: </a:t>
            </a:r>
            <a:r>
              <a:rPr lang="ru-RU" sz="2400" dirty="0">
                <a:latin typeface="Times New Roman" panose="02020603050405020304" pitchFamily="18" charset="0"/>
                <a:cs typeface="Times New Roman" panose="02020603050405020304" pitchFamily="18" charset="0"/>
              </a:rPr>
              <a:t>Лекция с интерактивными элементами, практическими заданиями и разбором кейсов.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Целевая аудитория: </a:t>
            </a:r>
            <a:r>
              <a:rPr lang="ru-RU" sz="2400" dirty="0">
                <a:latin typeface="Times New Roman" panose="02020603050405020304" pitchFamily="18" charset="0"/>
                <a:cs typeface="Times New Roman" panose="02020603050405020304" pitchFamily="18" charset="0"/>
              </a:rPr>
              <a:t>социальные </a:t>
            </a:r>
            <a:r>
              <a:rPr lang="ru-RU" sz="2400" dirty="0" smtClean="0">
                <a:latin typeface="Times New Roman" panose="02020603050405020304" pitchFamily="18" charset="0"/>
                <a:cs typeface="Times New Roman" panose="02020603050405020304" pitchFamily="18" charset="0"/>
              </a:rPr>
              <a:t>педагоги, учителя</a:t>
            </a:r>
            <a:r>
              <a:rPr lang="ru-RU" sz="2400" dirty="0">
                <a:latin typeface="Times New Roman" panose="02020603050405020304" pitchFamily="18" charset="0"/>
                <a:cs typeface="Times New Roman" panose="02020603050405020304" pitchFamily="18" charset="0"/>
              </a:rPr>
              <a:t>, классные руководители, </a:t>
            </a:r>
            <a:r>
              <a:rPr lang="ru-RU" sz="2400" dirty="0" smtClean="0">
                <a:latin typeface="Times New Roman" panose="02020603050405020304" pitchFamily="18" charset="0"/>
                <a:cs typeface="Times New Roman" panose="02020603050405020304" pitchFamily="18" charset="0"/>
              </a:rPr>
              <a:t>педагоги </a:t>
            </a:r>
            <a:r>
              <a:rPr lang="ru-RU" sz="2400" dirty="0" smtClean="0">
                <a:latin typeface="Times New Roman" panose="02020603050405020304" pitchFamily="18" charset="0"/>
                <a:cs typeface="Times New Roman" panose="02020603050405020304" pitchFamily="18" charset="0"/>
              </a:rPr>
              <a:t>психологи.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91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овое поле 2"/>
          <p:cNvSpPr txBox="1"/>
          <p:nvPr/>
        </p:nvSpPr>
        <p:spPr>
          <a:xfrm>
            <a:off x="80645" y="170180"/>
            <a:ext cx="9653905" cy="521970"/>
          </a:xfrm>
          <a:prstGeom prst="rect">
            <a:avLst/>
          </a:prstGeom>
          <a:noFill/>
        </p:spPr>
        <p:txBody>
          <a:bodyPr wrap="square" rtlCol="0" anchor="t">
            <a:noAutofit/>
          </a:bodyPr>
          <a:lstStyle/>
          <a:p>
            <a:pPr algn="ctr"/>
            <a:endParaRPr lang="ru-RU" altLang="en-US" sz="2800" b="1">
              <a:solidFill>
                <a:schemeClr val="bg1"/>
              </a:solidFill>
              <a:latin typeface="Calibri" panose="020F0502020204030204" charset="0"/>
              <a:cs typeface="Calibri" panose="020F0502020204030204" charset="0"/>
            </a:endParaRPr>
          </a:p>
        </p:txBody>
      </p:sp>
      <p:sp>
        <p:nvSpPr>
          <p:cNvPr id="2" name="Текстовое поле 1"/>
          <p:cNvSpPr txBox="1"/>
          <p:nvPr/>
        </p:nvSpPr>
        <p:spPr>
          <a:xfrm>
            <a:off x="574675" y="977900"/>
            <a:ext cx="10022840" cy="3021330"/>
          </a:xfrm>
          <a:prstGeom prst="rect">
            <a:avLst/>
          </a:prstGeom>
        </p:spPr>
        <p:txBody>
          <a:bodyPr wrap="square">
            <a:noAutofit/>
          </a:bodyPr>
          <a:lstStyle/>
          <a:p>
            <a:pPr algn="just"/>
            <a:endParaRPr lang="en-US" altLang="ru-RU" sz="2000">
              <a:solidFill>
                <a:srgbClr val="002060"/>
              </a:solidFill>
              <a:latin typeface="Calibri" panose="020F0502020204030204" charset="0"/>
              <a:ea typeface="GothamPro"/>
              <a:cs typeface="Calibri" panose="020F0502020204030204" charset="0"/>
            </a:endParaRPr>
          </a:p>
        </p:txBody>
      </p:sp>
      <p:sp>
        <p:nvSpPr>
          <p:cNvPr id="4" name="TextBox 3"/>
          <p:cNvSpPr txBox="1"/>
          <p:nvPr/>
        </p:nvSpPr>
        <p:spPr>
          <a:xfrm>
            <a:off x="790833" y="1606377"/>
            <a:ext cx="547404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a:latin typeface="Times New Roman" panose="02020603050405020304" pitchFamily="18" charset="0"/>
                <a:cs typeface="Times New Roman" panose="02020603050405020304" pitchFamily="18" charset="0"/>
              </a:rPr>
              <a:t>Рост проявлений асоциального поведения среди школьников, включая </a:t>
            </a:r>
            <a:r>
              <a:rPr lang="ru-RU" sz="2000" dirty="0" smtClean="0">
                <a:latin typeface="Times New Roman" panose="02020603050405020304" pitchFamily="18" charset="0"/>
                <a:cs typeface="Times New Roman" panose="02020603050405020304" pitchFamily="18" charset="0"/>
              </a:rPr>
              <a:t>травлю, </a:t>
            </a:r>
            <a:r>
              <a:rPr lang="ru-RU" sz="2000" dirty="0">
                <a:latin typeface="Times New Roman" panose="02020603050405020304" pitchFamily="18" charset="0"/>
                <a:cs typeface="Times New Roman" panose="02020603050405020304" pitchFamily="18" charset="0"/>
              </a:rPr>
              <a:t>вандализм, употребление </a:t>
            </a:r>
            <a:r>
              <a:rPr lang="ru-RU" sz="2000" dirty="0" err="1">
                <a:latin typeface="Times New Roman" panose="02020603050405020304" pitchFamily="18" charset="0"/>
                <a:cs typeface="Times New Roman" panose="02020603050405020304" pitchFamily="18" charset="0"/>
              </a:rPr>
              <a:t>психоактивных</a:t>
            </a:r>
            <a:r>
              <a:rPr lang="ru-RU" sz="2000" dirty="0">
                <a:latin typeface="Times New Roman" panose="02020603050405020304" pitchFamily="18" charset="0"/>
                <a:cs typeface="Times New Roman" panose="02020603050405020304" pitchFamily="18" charset="0"/>
              </a:rPr>
              <a:t> веществ и агрессивное поведение, негативно влияет на образовательный процесс и психологическое благополучие учащихся. Отсутствие системной профилактики и недостаточная осведомленность педагогов о методах работы с такими учащимися усугубляют </a:t>
            </a:r>
            <a:r>
              <a:rPr lang="ru-RU" sz="2000" dirty="0" smtClean="0">
                <a:latin typeface="Times New Roman" panose="02020603050405020304" pitchFamily="18" charset="0"/>
                <a:cs typeface="Times New Roman" panose="02020603050405020304" pitchFamily="18" charset="0"/>
              </a:rPr>
              <a:t>ситуацию</a:t>
            </a:r>
          </a:p>
        </p:txBody>
      </p:sp>
      <p:sp>
        <p:nvSpPr>
          <p:cNvPr id="5" name="Прямоугольник 4"/>
          <p:cNvSpPr/>
          <p:nvPr/>
        </p:nvSpPr>
        <p:spPr>
          <a:xfrm>
            <a:off x="6771503" y="3138616"/>
            <a:ext cx="5053913" cy="240520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В современном мире дети и подростки подвержены множеству негативных влияний, что увеличивает риск развития асоциального поведения. Своевременная профилактика и предупреждение таких проявлений – залог создания безопасной и здоровой образовательной среды, способствующей гармоничному развитию </a:t>
            </a:r>
            <a:r>
              <a:rPr lang="ru-RU" dirty="0" smtClean="0">
                <a:latin typeface="Times New Roman" panose="02020603050405020304" pitchFamily="18" charset="0"/>
                <a:cs typeface="Times New Roman" panose="02020603050405020304" pitchFamily="18" charset="0"/>
              </a:rPr>
              <a:t>личности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3975820629"/>
              </p:ext>
            </p:extLst>
          </p:nvPr>
        </p:nvGraphicFramePr>
        <p:xfrm>
          <a:off x="2032000" y="719666"/>
          <a:ext cx="8127999" cy="3931920"/>
        </p:xfrm>
        <a:graphic>
          <a:graphicData uri="http://schemas.openxmlformats.org/drawingml/2006/table">
            <a:tbl>
              <a:tblPr firstRow="1" bandRow="1">
                <a:tableStyleId>{5A111915-BE36-4E01-A7E5-04B1672EAD32}</a:tableStyleId>
              </a:tblPr>
              <a:tblGrid>
                <a:gridCol w="2709333"/>
                <a:gridCol w="2709333"/>
                <a:gridCol w="2709333"/>
              </a:tblGrid>
              <a:tr h="370840">
                <a:tc>
                  <a:txBody>
                    <a:bodyPr/>
                    <a:lstStyle/>
                    <a:p>
                      <a:r>
                        <a:rPr lang="ru-RU" dirty="0" smtClean="0">
                          <a:latin typeface="Times New Roman" panose="02020603050405020304" pitchFamily="18" charset="0"/>
                          <a:cs typeface="Times New Roman" panose="02020603050405020304" pitchFamily="18" charset="0"/>
                        </a:rPr>
                        <a:t>ФАКТОР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ПРИМЕРЫ</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ПОСЛЕДСТВИЯ</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ru-RU" dirty="0" smtClean="0">
                          <a:latin typeface="Times New Roman" panose="02020603050405020304" pitchFamily="18" charset="0"/>
                          <a:cs typeface="Times New Roman" panose="02020603050405020304" pitchFamily="18" charset="0"/>
                        </a:rPr>
                        <a:t>Социальная </a:t>
                      </a:r>
                      <a:r>
                        <a:rPr lang="ru-RU" dirty="0" err="1" smtClean="0">
                          <a:latin typeface="Times New Roman" panose="02020603050405020304" pitchFamily="18" charset="0"/>
                          <a:cs typeface="Times New Roman" panose="02020603050405020304" pitchFamily="18" charset="0"/>
                        </a:rPr>
                        <a:t>дезадаптация</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Конфликты в семье, травля, влияние негативных сверстников</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Изоляция, снижение успеваемости, агрессивность</a:t>
                      </a:r>
                    </a:p>
                  </a:txBody>
                  <a:tcPr/>
                </a:tc>
              </a:tr>
              <a:tr h="370840">
                <a:tc>
                  <a:txBody>
                    <a:bodyPr/>
                    <a:lstStyle/>
                    <a:p>
                      <a:r>
                        <a:rPr lang="ru-RU" dirty="0" smtClean="0">
                          <a:latin typeface="Times New Roman" panose="02020603050405020304" pitchFamily="18" charset="0"/>
                          <a:cs typeface="Times New Roman" panose="02020603050405020304" pitchFamily="18" charset="0"/>
                        </a:rPr>
                        <a:t>Психологические проблемы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Низкая самооценка, тревожность, депрессия, отсутствие целей</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Употребление ПАВ, суицидальные наклонности, </a:t>
                      </a:r>
                      <a:r>
                        <a:rPr lang="ru-RU" dirty="0" err="1" smtClean="0">
                          <a:latin typeface="Times New Roman" panose="02020603050405020304" pitchFamily="18" charset="0"/>
                          <a:cs typeface="Times New Roman" panose="02020603050405020304" pitchFamily="18" charset="0"/>
                        </a:rPr>
                        <a:t>аутоагрессия</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ru-RU" dirty="0" smtClean="0">
                          <a:latin typeface="Times New Roman" panose="02020603050405020304" pitchFamily="18" charset="0"/>
                          <a:cs typeface="Times New Roman" panose="02020603050405020304" pitchFamily="18" charset="0"/>
                        </a:rPr>
                        <a:t>Недостатки воспитания		</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Отсутствие контроля, </a:t>
                      </a:r>
                      <a:r>
                        <a:rPr lang="ru-RU" dirty="0" err="1" smtClean="0">
                          <a:latin typeface="Times New Roman" panose="02020603050405020304" pitchFamily="18" charset="0"/>
                          <a:cs typeface="Times New Roman" panose="02020603050405020304" pitchFamily="18" charset="0"/>
                        </a:rPr>
                        <a:t>гиперопека</a:t>
                      </a:r>
                      <a:r>
                        <a:rPr lang="ru-RU" dirty="0" smtClean="0">
                          <a:latin typeface="Times New Roman" panose="02020603050405020304" pitchFamily="18" charset="0"/>
                          <a:cs typeface="Times New Roman" panose="02020603050405020304" pitchFamily="18" charset="0"/>
                        </a:rPr>
                        <a:t>, насилие, педагогическая запущенность</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Асоциальное поведение, неуважение к нормам, формирование зависимостей</a:t>
                      </a: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Прямоугольник 3"/>
          <p:cNvSpPr/>
          <p:nvPr/>
        </p:nvSpPr>
        <p:spPr>
          <a:xfrm>
            <a:off x="502508" y="285920"/>
            <a:ext cx="3352800" cy="738664"/>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Семья</a:t>
            </a:r>
            <a:endParaRPr lang="ru-RU" dirty="0" smtClean="0">
              <a:latin typeface="Times New Roman" panose="02020603050405020304" pitchFamily="18" charset="0"/>
              <a:cs typeface="Times New Roman" panose="02020603050405020304" pitchFamily="18" charset="0"/>
            </a:endParaRPr>
          </a:p>
          <a:p>
            <a:endParaRPr lang="ru-RU" dirty="0" smtClean="0"/>
          </a:p>
        </p:txBody>
      </p:sp>
      <p:sp>
        <p:nvSpPr>
          <p:cNvPr id="6" name="Прямоугольник 5"/>
          <p:cNvSpPr/>
          <p:nvPr/>
        </p:nvSpPr>
        <p:spPr>
          <a:xfrm>
            <a:off x="259492" y="701860"/>
            <a:ext cx="6096000" cy="1572866"/>
          </a:xfrm>
          <a:prstGeom prst="rect">
            <a:avLst/>
          </a:prstGeom>
        </p:spPr>
        <p:txBody>
          <a:bodyPr>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Конфликты в </a:t>
            </a:r>
            <a:r>
              <a:rPr lang="ru-RU" dirty="0" smtClean="0">
                <a:latin typeface="Times New Roman" panose="02020603050405020304" pitchFamily="18" charset="0"/>
                <a:cs typeface="Times New Roman" panose="02020603050405020304" pitchFamily="18" charset="0"/>
              </a:rPr>
              <a:t>семье</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Недостаток внимания</a:t>
            </a:r>
          </a:p>
          <a:p>
            <a:pPr marL="285750" indent="-285750">
              <a:buFont typeface="Arial" panose="020B0604020202020204" pitchFamily="34" charset="0"/>
              <a:buChar char="•"/>
            </a:pPr>
            <a:r>
              <a:rPr lang="ru-RU" dirty="0" err="1" smtClean="0">
                <a:latin typeface="Times New Roman" panose="02020603050405020304" pitchFamily="18" charset="0"/>
                <a:cs typeface="Times New Roman" panose="02020603050405020304" pitchFamily="18" charset="0"/>
              </a:rPr>
              <a:t>Гиперопека</a:t>
            </a:r>
            <a:r>
              <a:rPr lang="ru-RU" dirty="0" smtClean="0">
                <a:latin typeface="Times New Roman" panose="02020603050405020304" pitchFamily="18" charset="0"/>
                <a:cs typeface="Times New Roman" panose="02020603050405020304" pitchFamily="18" charset="0"/>
              </a:rPr>
              <a:t>/безнадзорность</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Злоупотребление </a:t>
            </a:r>
            <a:r>
              <a:rPr lang="ru-RU" dirty="0">
                <a:latin typeface="Times New Roman" panose="02020603050405020304" pitchFamily="18" charset="0"/>
                <a:cs typeface="Times New Roman" panose="02020603050405020304" pitchFamily="18" charset="0"/>
              </a:rPr>
              <a:t>ПАВ родителями</a:t>
            </a:r>
            <a:r>
              <a:rPr lang="ru-RU" dirty="0" smtClean="0">
                <a:latin typeface="Times New Roman" panose="02020603050405020304" pitchFamily="18" charset="0"/>
                <a:cs typeface="Times New Roman" panose="02020603050405020304" pitchFamily="18" charset="0"/>
              </a:rPr>
              <a:t>.</a:t>
            </a:r>
          </a:p>
          <a:p>
            <a:pPr>
              <a:lnSpc>
                <a:spcPct val="150000"/>
              </a:lnSpc>
            </a:pPr>
            <a:endParaRPr lang="ru-RU" dirty="0" smtClean="0"/>
          </a:p>
        </p:txBody>
      </p:sp>
      <p:sp>
        <p:nvSpPr>
          <p:cNvPr id="7" name="Прямоугольник 6"/>
          <p:cNvSpPr/>
          <p:nvPr/>
        </p:nvSpPr>
        <p:spPr>
          <a:xfrm>
            <a:off x="5099221" y="700833"/>
            <a:ext cx="6096000" cy="984885"/>
          </a:xfrm>
          <a:prstGeom prst="rect">
            <a:avLst/>
          </a:prstGeom>
        </p:spPr>
        <p:txBody>
          <a:bodyPr>
            <a:spAutoFit/>
          </a:bodyPr>
          <a:lstStyle/>
          <a:p>
            <a:r>
              <a:rPr lang="ru-RU" sz="2000" b="1" dirty="0">
                <a:latin typeface="Times New Roman" panose="02020603050405020304" pitchFamily="18" charset="0"/>
                <a:cs typeface="Times New Roman" panose="02020603050405020304" pitchFamily="18" charset="0"/>
              </a:rPr>
              <a:t>Консультирование родителей, </a:t>
            </a:r>
            <a:r>
              <a:rPr lang="ru-RU" sz="2000" b="1" dirty="0" smtClean="0">
                <a:latin typeface="Times New Roman" panose="02020603050405020304" pitchFamily="18" charset="0"/>
                <a:cs typeface="Times New Roman" panose="02020603050405020304" pitchFamily="18" charset="0"/>
              </a:rPr>
              <a:t>тренинги ,</a:t>
            </a:r>
          </a:p>
          <a:p>
            <a:r>
              <a:rPr lang="ru-RU" sz="2000" b="1" dirty="0" smtClean="0">
                <a:latin typeface="Times New Roman" panose="02020603050405020304" pitchFamily="18" charset="0"/>
                <a:cs typeface="Times New Roman" panose="02020603050405020304" pitchFamily="18" charset="0"/>
              </a:rPr>
              <a:t>поддержка </a:t>
            </a:r>
            <a:r>
              <a:rPr lang="ru-RU" sz="2000" b="1" dirty="0">
                <a:latin typeface="Times New Roman" panose="02020603050405020304" pitchFamily="18" charset="0"/>
                <a:cs typeface="Times New Roman" panose="02020603050405020304" pitchFamily="18" charset="0"/>
              </a:rPr>
              <a:t>семей в кризисных ситуациях</a:t>
            </a:r>
            <a:r>
              <a:rPr lang="ru-RU" sz="2000" b="1" dirty="0" smtClean="0">
                <a:latin typeface="Times New Roman" panose="02020603050405020304" pitchFamily="18" charset="0"/>
                <a:cs typeface="Times New Roman" panose="02020603050405020304" pitchFamily="18" charset="0"/>
              </a:rPr>
              <a:t>.</a:t>
            </a:r>
          </a:p>
          <a:p>
            <a:endParaRPr lang="ru-RU" b="1" dirty="0" smtClean="0"/>
          </a:p>
        </p:txBody>
      </p:sp>
      <p:sp>
        <p:nvSpPr>
          <p:cNvPr id="8" name="Прямоугольник 7"/>
          <p:cNvSpPr/>
          <p:nvPr/>
        </p:nvSpPr>
        <p:spPr>
          <a:xfrm>
            <a:off x="636373" y="2102424"/>
            <a:ext cx="1709351" cy="523220"/>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Школа</a:t>
            </a:r>
            <a:endParaRPr lang="ru-RU" sz="3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9492" y="2625644"/>
            <a:ext cx="6096000" cy="1200329"/>
          </a:xfrm>
          <a:prstGeom prst="rect">
            <a:avLst/>
          </a:prstGeom>
        </p:spPr>
        <p:txBody>
          <a:bodyPr>
            <a:spAutoFit/>
          </a:bodyPr>
          <a:lstStyle/>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Травля</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Низкая успеваемость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тсутствие </a:t>
            </a:r>
            <a:r>
              <a:rPr lang="ru-RU" dirty="0">
                <a:latin typeface="Times New Roman" panose="02020603050405020304" pitchFamily="18" charset="0"/>
                <a:cs typeface="Times New Roman" panose="02020603050405020304" pitchFamily="18" charset="0"/>
              </a:rPr>
              <a:t>мотивации к </a:t>
            </a:r>
            <a:r>
              <a:rPr lang="ru-RU" dirty="0" smtClean="0">
                <a:latin typeface="Times New Roman" panose="02020603050405020304" pitchFamily="18" charset="0"/>
                <a:cs typeface="Times New Roman" panose="02020603050405020304" pitchFamily="18" charset="0"/>
              </a:rPr>
              <a:t>обучению</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Конфликты </a:t>
            </a:r>
            <a:r>
              <a:rPr lang="ru-RU" dirty="0">
                <a:latin typeface="Times New Roman" panose="02020603050405020304" pitchFamily="18" charset="0"/>
                <a:cs typeface="Times New Roman" panose="02020603050405020304" pitchFamily="18" charset="0"/>
              </a:rPr>
              <a:t>с </a:t>
            </a:r>
            <a:r>
              <a:rPr lang="ru-RU" dirty="0" smtClean="0">
                <a:latin typeface="Times New Roman" panose="02020603050405020304" pitchFamily="18" charset="0"/>
                <a:cs typeface="Times New Roman" panose="02020603050405020304" pitchFamily="18" charset="0"/>
              </a:rPr>
              <a:t>педагогами/сверстниками.</a:t>
            </a:r>
          </a:p>
        </p:txBody>
      </p:sp>
      <p:sp>
        <p:nvSpPr>
          <p:cNvPr id="10" name="Прямоугольник 9"/>
          <p:cNvSpPr/>
          <p:nvPr/>
        </p:nvSpPr>
        <p:spPr>
          <a:xfrm>
            <a:off x="5099221" y="2562435"/>
            <a:ext cx="6096000" cy="646331"/>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Развитие </a:t>
            </a:r>
            <a:r>
              <a:rPr lang="ru-RU" b="1" dirty="0" smtClean="0">
                <a:latin typeface="Times New Roman" panose="02020603050405020304" pitchFamily="18" charset="0"/>
                <a:cs typeface="Times New Roman" panose="02020603050405020304" pitchFamily="18" charset="0"/>
              </a:rPr>
              <a:t>успешной </a:t>
            </a:r>
            <a:r>
              <a:rPr lang="ru-RU" b="1" dirty="0">
                <a:latin typeface="Times New Roman" panose="02020603050405020304" pitchFamily="18" charset="0"/>
                <a:cs typeface="Times New Roman" panose="02020603050405020304" pitchFamily="18" charset="0"/>
              </a:rPr>
              <a:t>образовательной </a:t>
            </a:r>
            <a:r>
              <a:rPr lang="ru-RU" b="1" dirty="0" smtClean="0">
                <a:latin typeface="Times New Roman" panose="02020603050405020304" pitchFamily="18" charset="0"/>
                <a:cs typeface="Times New Roman" panose="02020603050405020304" pitchFamily="18" charset="0"/>
              </a:rPr>
              <a:t>среды, </a:t>
            </a:r>
            <a:r>
              <a:rPr lang="ru-RU" b="1" dirty="0">
                <a:latin typeface="Times New Roman" panose="02020603050405020304" pitchFamily="18" charset="0"/>
                <a:cs typeface="Times New Roman" panose="02020603050405020304" pitchFamily="18" charset="0"/>
              </a:rPr>
              <a:t>индивидуальные образовательные маршруты</a:t>
            </a:r>
            <a:r>
              <a:rPr lang="ru-RU" b="1" dirty="0" smtClean="0">
                <a:latin typeface="Times New Roman" panose="02020603050405020304" pitchFamily="18" charset="0"/>
                <a:cs typeface="Times New Roman" panose="02020603050405020304" pitchFamily="18" charset="0"/>
              </a:rPr>
              <a:t>.</a:t>
            </a:r>
          </a:p>
        </p:txBody>
      </p:sp>
      <p:sp>
        <p:nvSpPr>
          <p:cNvPr id="11" name="Прямоугольник 10"/>
          <p:cNvSpPr/>
          <p:nvPr/>
        </p:nvSpPr>
        <p:spPr>
          <a:xfrm>
            <a:off x="341870" y="3916282"/>
            <a:ext cx="6096000" cy="523220"/>
          </a:xfrm>
          <a:prstGeom prst="rect">
            <a:avLst/>
          </a:prstGeom>
        </p:spPr>
        <p:txBody>
          <a:bodyPr>
            <a:spAutoFit/>
          </a:bodyPr>
          <a:lstStyle/>
          <a:p>
            <a:r>
              <a:rPr lang="ru-RU" sz="2800" dirty="0">
                <a:latin typeface="Times New Roman" panose="02020603050405020304" pitchFamily="18" charset="0"/>
                <a:cs typeface="Times New Roman" panose="02020603050405020304" pitchFamily="18" charset="0"/>
              </a:rPr>
              <a:t>Социальное</a:t>
            </a:r>
            <a:r>
              <a:rPr lang="ru-RU" sz="2800" dirty="0"/>
              <a:t> </a:t>
            </a:r>
            <a:r>
              <a:rPr lang="ru-RU" sz="2800" dirty="0" smtClean="0">
                <a:latin typeface="Times New Roman" panose="02020603050405020304" pitchFamily="18" charset="0"/>
                <a:cs typeface="Times New Roman" panose="02020603050405020304" pitchFamily="18" charset="0"/>
              </a:rPr>
              <a:t>окружение</a:t>
            </a:r>
          </a:p>
        </p:txBody>
      </p:sp>
      <p:sp>
        <p:nvSpPr>
          <p:cNvPr id="12" name="Прямоугольник 11"/>
          <p:cNvSpPr/>
          <p:nvPr/>
        </p:nvSpPr>
        <p:spPr>
          <a:xfrm>
            <a:off x="341870" y="4558782"/>
            <a:ext cx="6096000" cy="923330"/>
          </a:xfrm>
          <a:prstGeom prst="rect">
            <a:avLst/>
          </a:prstGeom>
        </p:spPr>
        <p:txBody>
          <a:bodyPr>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Влияние деструктивных </a:t>
            </a:r>
            <a:r>
              <a:rPr lang="ru-RU" dirty="0" smtClean="0">
                <a:latin typeface="Times New Roman" panose="02020603050405020304" pitchFamily="18" charset="0"/>
                <a:cs typeface="Times New Roman" panose="02020603050405020304" pitchFamily="18" charset="0"/>
              </a:rPr>
              <a:t>субкультур</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оступность ПАВ</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тсутствие </a:t>
            </a:r>
            <a:r>
              <a:rPr lang="ru-RU" dirty="0">
                <a:latin typeface="Times New Roman" panose="02020603050405020304" pitchFamily="18" charset="0"/>
                <a:cs typeface="Times New Roman" panose="02020603050405020304" pitchFamily="18" charset="0"/>
              </a:rPr>
              <a:t>продуктивного </a:t>
            </a:r>
            <a:r>
              <a:rPr lang="ru-RU" dirty="0" smtClean="0">
                <a:latin typeface="Times New Roman" panose="02020603050405020304" pitchFamily="18" charset="0"/>
                <a:cs typeface="Times New Roman" panose="02020603050405020304" pitchFamily="18" charset="0"/>
              </a:rPr>
              <a:t>досуга</a:t>
            </a:r>
          </a:p>
        </p:txBody>
      </p:sp>
      <p:sp>
        <p:nvSpPr>
          <p:cNvPr id="13" name="Прямоугольник 12"/>
          <p:cNvSpPr/>
          <p:nvPr/>
        </p:nvSpPr>
        <p:spPr>
          <a:xfrm>
            <a:off x="5099221" y="4281783"/>
            <a:ext cx="6096000" cy="923330"/>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Вовлечение в кружки/секции, формирование позитивных социальных связей, просветительская работа</a:t>
            </a:r>
            <a:r>
              <a:rPr lang="ru-RU"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381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333634" y="24713"/>
            <a:ext cx="5066270" cy="461665"/>
          </a:xfrm>
          <a:prstGeom prst="rect">
            <a:avLst/>
          </a:prstGeom>
          <a:noFill/>
        </p:spPr>
        <p:txBody>
          <a:bodyPr wrap="square" rtlCol="0">
            <a:spAutoFit/>
          </a:bodyPr>
          <a:lstStyle/>
          <a:p>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Маркеры ассоциативного поведения</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0725" y="828570"/>
            <a:ext cx="5379307" cy="18466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latin typeface="Times New Roman" panose="02020603050405020304" pitchFamily="18" charset="0"/>
                <a:cs typeface="Times New Roman" panose="02020603050405020304" pitchFamily="18" charset="0"/>
              </a:rPr>
              <a:t>Поведенческие</a:t>
            </a:r>
          </a:p>
          <a:p>
            <a:r>
              <a:rPr lang="ru-RU" dirty="0" smtClean="0">
                <a:latin typeface="Times New Roman" panose="02020603050405020304" pitchFamily="18" charset="0"/>
                <a:cs typeface="Times New Roman" panose="02020603050405020304" pitchFamily="18" charset="0"/>
              </a:rPr>
              <a:t>Резкие </a:t>
            </a:r>
            <a:r>
              <a:rPr lang="ru-RU" dirty="0">
                <a:latin typeface="Times New Roman" panose="02020603050405020304" pitchFamily="18" charset="0"/>
                <a:cs typeface="Times New Roman" panose="02020603050405020304" pitchFamily="18" charset="0"/>
              </a:rPr>
              <a:t>изменения в поведении, агрессия, изоляция, прогулы.	</a:t>
            </a:r>
            <a:endParaRPr lang="ru-RU"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Подросток</a:t>
            </a:r>
            <a:r>
              <a:rPr lang="ru-RU" i="1" dirty="0">
                <a:latin typeface="Times New Roman" panose="02020603050405020304" pitchFamily="18" charset="0"/>
                <a:cs typeface="Times New Roman" panose="02020603050405020304" pitchFamily="18" charset="0"/>
              </a:rPr>
              <a:t>, ранее активный, стал замкнут и избегает общения с друзьями</a:t>
            </a:r>
            <a:r>
              <a:rPr lang="ru-RU" i="1" dirty="0" smtClean="0">
                <a:latin typeface="Times New Roman" panose="02020603050405020304" pitchFamily="18" charset="0"/>
                <a:cs typeface="Times New Roman" panose="02020603050405020304" pitchFamily="18" charset="0"/>
              </a:rPr>
              <a:t>.</a:t>
            </a:r>
          </a:p>
          <a:p>
            <a:endParaRPr lang="ru-RU" i="1" dirty="0" smtClean="0"/>
          </a:p>
        </p:txBody>
      </p:sp>
      <p:sp>
        <p:nvSpPr>
          <p:cNvPr id="4" name="Прямоугольник 3"/>
          <p:cNvSpPr/>
          <p:nvPr/>
        </p:nvSpPr>
        <p:spPr>
          <a:xfrm>
            <a:off x="6271053" y="935167"/>
            <a:ext cx="4788243" cy="184665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2400" b="1" dirty="0">
                <a:latin typeface="Times New Roman" panose="02020603050405020304" pitchFamily="18" charset="0"/>
                <a:cs typeface="Times New Roman" panose="02020603050405020304" pitchFamily="18" charset="0"/>
              </a:rPr>
              <a:t>Эмоциональные</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Перепады </a:t>
            </a:r>
            <a:r>
              <a:rPr lang="ru-RU" dirty="0">
                <a:latin typeface="Times New Roman" panose="02020603050405020304" pitchFamily="18" charset="0"/>
                <a:cs typeface="Times New Roman" panose="02020603050405020304" pitchFamily="18" charset="0"/>
              </a:rPr>
              <a:t>настроения, апатия, тревожность, депрессивные состояния.	</a:t>
            </a:r>
            <a:endParaRPr lang="ru-RU"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Учащийся </a:t>
            </a:r>
            <a:r>
              <a:rPr lang="ru-RU" i="1" dirty="0">
                <a:latin typeface="Times New Roman" panose="02020603050405020304" pitchFamily="18" charset="0"/>
                <a:cs typeface="Times New Roman" panose="02020603050405020304" pitchFamily="18" charset="0"/>
              </a:rPr>
              <a:t>часто плачет без видимой причины, отказывается от участия в мероприятиях</a:t>
            </a:r>
            <a:r>
              <a:rPr lang="ru-RU" i="1" dirty="0" smtClean="0">
                <a:latin typeface="Times New Roman" panose="02020603050405020304" pitchFamily="18" charset="0"/>
                <a:cs typeface="Times New Roman" panose="02020603050405020304" pitchFamily="18" charset="0"/>
              </a:rPr>
              <a:t>.</a:t>
            </a:r>
          </a:p>
          <a:p>
            <a:endParaRPr lang="ru-RU" dirty="0" smtClean="0"/>
          </a:p>
        </p:txBody>
      </p:sp>
      <p:sp>
        <p:nvSpPr>
          <p:cNvPr id="6" name="Прямоугольник 5"/>
          <p:cNvSpPr/>
          <p:nvPr/>
        </p:nvSpPr>
        <p:spPr>
          <a:xfrm>
            <a:off x="737286" y="2939229"/>
            <a:ext cx="4786184" cy="1846659"/>
          </a:xfrm>
          <a:prstGeom prst="rect">
            <a:avLst/>
          </a:prstGeom>
          <a:ln>
            <a:solidFill>
              <a:srgbClr val="FF0000"/>
            </a:solidFill>
          </a:ln>
        </p:spPr>
        <p:txBody>
          <a:bodyPr wrap="square">
            <a:spAutoFit/>
          </a:bodyPr>
          <a:lstStyle/>
          <a:p>
            <a:r>
              <a:rPr lang="ru-RU" sz="2400" b="1" dirty="0">
                <a:latin typeface="Times New Roman" panose="02020603050405020304" pitchFamily="18" charset="0"/>
                <a:cs typeface="Times New Roman" panose="02020603050405020304" pitchFamily="18" charset="0"/>
              </a:rPr>
              <a:t>Социальные</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Смена </a:t>
            </a:r>
            <a:r>
              <a:rPr lang="ru-RU" dirty="0">
                <a:latin typeface="Times New Roman" panose="02020603050405020304" pitchFamily="18" charset="0"/>
                <a:cs typeface="Times New Roman" panose="02020603050405020304" pitchFamily="18" charset="0"/>
              </a:rPr>
              <a:t>круга общения на асоциальный, конфликты со сверстниками и педагогами.	</a:t>
            </a:r>
            <a:endParaRPr lang="ru-RU"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Ребенок </a:t>
            </a:r>
            <a:r>
              <a:rPr lang="ru-RU" i="1" dirty="0">
                <a:latin typeface="Times New Roman" panose="02020603050405020304" pitchFamily="18" charset="0"/>
                <a:cs typeface="Times New Roman" panose="02020603050405020304" pitchFamily="18" charset="0"/>
              </a:rPr>
              <a:t>начал общаться с неблагополучными компаниями, стал грубить учителям</a:t>
            </a:r>
            <a:r>
              <a:rPr lang="ru-RU" i="1" dirty="0" smtClean="0"/>
              <a:t>.</a:t>
            </a:r>
          </a:p>
          <a:p>
            <a:endParaRPr lang="ru-RU" dirty="0" smtClean="0"/>
          </a:p>
        </p:txBody>
      </p:sp>
      <p:sp>
        <p:nvSpPr>
          <p:cNvPr id="7" name="Прямоугольник 6"/>
          <p:cNvSpPr/>
          <p:nvPr/>
        </p:nvSpPr>
        <p:spPr>
          <a:xfrm>
            <a:off x="5986847" y="3305424"/>
            <a:ext cx="5072450" cy="1846659"/>
          </a:xfrm>
          <a:prstGeom prst="rect">
            <a:avLst/>
          </a:prstGeom>
          <a:ln>
            <a:solidFill>
              <a:srgbClr val="7030A0"/>
            </a:solidFill>
          </a:ln>
        </p:spPr>
        <p:txBody>
          <a:bodyPr wrap="square">
            <a:spAutoFit/>
          </a:bodyPr>
          <a:lstStyle/>
          <a:p>
            <a:r>
              <a:rPr lang="ru-RU" sz="2400" b="1" dirty="0">
                <a:latin typeface="Times New Roman" panose="02020603050405020304" pitchFamily="18" charset="0"/>
                <a:cs typeface="Times New Roman" panose="02020603050405020304" pitchFamily="18" charset="0"/>
              </a:rPr>
              <a:t>Физиологические</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Нарушения </a:t>
            </a:r>
            <a:r>
              <a:rPr lang="ru-RU" dirty="0">
                <a:latin typeface="Times New Roman" panose="02020603050405020304" pitchFamily="18" charset="0"/>
                <a:cs typeface="Times New Roman" panose="02020603050405020304" pitchFamily="18" charset="0"/>
              </a:rPr>
              <a:t>сна, изменение аппетита, неопрятный внешний вид, следы самоповреждений.	</a:t>
            </a:r>
            <a:endParaRPr lang="ru-RU"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Подросток </a:t>
            </a:r>
            <a:r>
              <a:rPr lang="ru-RU" i="1" dirty="0">
                <a:latin typeface="Times New Roman" panose="02020603050405020304" pitchFamily="18" charset="0"/>
                <a:cs typeface="Times New Roman" panose="02020603050405020304" pitchFamily="18" charset="0"/>
              </a:rPr>
              <a:t>выглядит постоянно уставшим, имеет синяки под глазами, не следит за гигиеной</a:t>
            </a:r>
            <a:r>
              <a:rPr lang="ru-RU" i="1" dirty="0" smtClean="0"/>
              <a:t>.</a:t>
            </a:r>
          </a:p>
          <a:p>
            <a:endParaRPr lang="ru-RU" dirty="0" smtClean="0"/>
          </a:p>
        </p:txBody>
      </p:sp>
    </p:spTree>
    <p:extLst>
      <p:ext uri="{BB962C8B-B14F-4D97-AF65-F5344CB8AC3E}">
        <p14:creationId xmlns:p14="http://schemas.microsoft.com/office/powerpoint/2010/main" val="78076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358344" y="271848"/>
            <a:ext cx="6672651" cy="5016758"/>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Наша главная задача, в рамках психолого-педагогической поддержки, состоит в том, чтобы не просто констатировать проблему, но и активно вмешаться, используя научно обоснованные методы работы с учащимися, находящимися в группе риска. Это включает в себя не только индивидуальное консультирование, но и групповые занятия, направленные на развитие коммуникативных навыков, повышение самооценки и формирование адекватных поведенческих стратегий. Важно помнить, что каждый подросток уникален, и подход к нему должен быть индивидуальным, основанным на глубоком понимании его потребностей, страхов и стремлений. Поэтому для нас критически важным является владение арсеналом диагностических методик, позволяющих выявить истинные причины </a:t>
            </a:r>
            <a:r>
              <a:rPr lang="ru-RU" sz="2000" dirty="0" err="1">
                <a:latin typeface="Times New Roman" panose="02020603050405020304" pitchFamily="18" charset="0"/>
                <a:cs typeface="Times New Roman" panose="02020603050405020304" pitchFamily="18" charset="0"/>
              </a:rPr>
              <a:t>дезадаптации</a:t>
            </a:r>
            <a:r>
              <a:rPr lang="ru-RU" sz="2000" dirty="0">
                <a:latin typeface="Times New Roman" panose="02020603050405020304" pitchFamily="18" charset="0"/>
                <a:cs typeface="Times New Roman" panose="02020603050405020304" pitchFamily="18" charset="0"/>
              </a:rPr>
              <a:t> и подобрать наиболее эффективные коррекционные программы</a:t>
            </a:r>
            <a:r>
              <a:rPr lang="ru-RU" sz="20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5122"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007" y="1062499"/>
            <a:ext cx="4320723" cy="307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90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1353800" y="0"/>
            <a:ext cx="0" cy="70399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Прямоугольник 2"/>
          <p:cNvSpPr/>
          <p:nvPr/>
        </p:nvSpPr>
        <p:spPr>
          <a:xfrm>
            <a:off x="4742937" y="250387"/>
            <a:ext cx="6610863" cy="470898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Особое внимание в рамках психолого-педагогической поддержки уделяется формированию у учащихся навыков </a:t>
            </a:r>
            <a:r>
              <a:rPr lang="ru-RU" sz="2000" dirty="0" err="1">
                <a:latin typeface="Times New Roman" panose="02020603050405020304" pitchFamily="18" charset="0"/>
                <a:cs typeface="Times New Roman" panose="02020603050405020304" pitchFamily="18" charset="0"/>
              </a:rPr>
              <a:t>саморегуляции</a:t>
            </a:r>
            <a:r>
              <a:rPr lang="ru-RU" sz="2000" dirty="0">
                <a:latin typeface="Times New Roman" panose="02020603050405020304" pitchFamily="18" charset="0"/>
                <a:cs typeface="Times New Roman" panose="02020603050405020304" pitchFamily="18" charset="0"/>
              </a:rPr>
              <a:t>. Способность управлять своими эмоциями, контролировать импульсивное поведение и принимать взвешенные решения — это ключевые составляющие психологической зрелости, которые помогают подросткам успешно противостоять негативным влияниям. Мы, как социальные педагоги, должны обучать их практическим техникам релаксации, способам разрешения конфликтных ситуаций без агрессии, методам планирования своих действий и анализа их последствий. Эти навыки не только снижают вероятность асоциального поведения, но и способствуют формированию более устойчивой и гармоничной личности, готовой к конструктивному взаимодействию с окружающим миром</a:t>
            </a:r>
            <a:r>
              <a:rPr lang="ru-RU" sz="2000" dirty="0" smtClean="0">
                <a:latin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30" y="938427"/>
            <a:ext cx="43227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56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2191</Words>
  <Application>Microsoft Office PowerPoint</Application>
  <PresentationFormat>Произвольный</PresentationFormat>
  <Paragraphs>163</Paragraphs>
  <Slides>19</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Тема Office</vt:lpstr>
      <vt:lpstr>6_Тема Office</vt:lpstr>
      <vt:lpstr>«Система профилактики ассоциативного поведения в подростковой среде»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Sergei Spicyn</dc:creator>
  <cp:lastModifiedBy>Ольга</cp:lastModifiedBy>
  <cp:revision>466</cp:revision>
  <dcterms:created xsi:type="dcterms:W3CDTF">2022-11-20T11:41:00Z</dcterms:created>
  <dcterms:modified xsi:type="dcterms:W3CDTF">2025-10-19T01:14:32Z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BCC814B8589F4BF79FCE6F02274BA9A6_12</vt:lpwstr>
  </property>
  <property fmtid="{D5CDD505-2E9C-101B-9397-08002B2CF9AE}" pid="3" name="KSOProductBuildVer">
    <vt:lpwstr>1049-12.2.0.22549</vt:lpwstr>
  </property>
</Properties>
</file>