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350" r:id="rId4"/>
    <p:sldId id="463" r:id="rId5"/>
    <p:sldId id="309" r:id="rId6"/>
    <p:sldId id="468" r:id="rId7"/>
    <p:sldId id="467" r:id="rId8"/>
    <p:sldId id="466" r:id="rId9"/>
    <p:sldId id="469" r:id="rId10"/>
    <p:sldId id="464" r:id="rId11"/>
    <p:sldId id="462" r:id="rId12"/>
    <p:sldId id="470" r:id="rId13"/>
    <p:sldId id="472" r:id="rId14"/>
    <p:sldId id="473" r:id="rId15"/>
    <p:sldId id="474" r:id="rId16"/>
    <p:sldId id="471" r:id="rId17"/>
    <p:sldId id="465" r:id="rId18"/>
    <p:sldId id="475" r:id="rId19"/>
    <p:sldId id="478" r:id="rId20"/>
    <p:sldId id="477" r:id="rId21"/>
    <p:sldId id="479" r:id="rId22"/>
    <p:sldId id="480" r:id="rId23"/>
    <p:sldId id="481" r:id="rId24"/>
    <p:sldId id="476" r:id="rId25"/>
    <p:sldId id="482" r:id="rId26"/>
    <p:sldId id="483" r:id="rId27"/>
    <p:sldId id="484" r:id="rId28"/>
    <p:sldId id="486" r:id="rId29"/>
    <p:sldId id="485" r:id="rId30"/>
    <p:sldId id="4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8A7"/>
    <a:srgbClr val="A2C0DA"/>
    <a:srgbClr val="0F68A7"/>
    <a:srgbClr val="1779A8"/>
    <a:srgbClr val="4B93BE"/>
    <a:srgbClr val="252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377" autoAdjust="0"/>
  </p:normalViewPr>
  <p:slideViewPr>
    <p:cSldViewPr snapToGrid="0" showGuides="1">
      <p:cViewPr>
        <p:scale>
          <a:sx n="50" d="100"/>
          <a:sy n="50" d="100"/>
        </p:scale>
        <p:origin x="-1476" y="-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CB3A-470A-4AE5-AEAB-BF7ADFB60C0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3BC8-9C3B-4C0A-B814-5764FD09C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3BC8-9C3B-4C0A-B814-5764FD09C4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5371-0D7C-4720-BAA8-0AC58D24E42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CA85-9840-4149-8A9B-A0B8A326CB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5371-0D7C-4720-BAA8-0AC58D24E4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CA85-9840-4149-8A9B-A0B8A326C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24/03/01/teoriia-pokolenij-chem-otlichaiutsia-zumery-bumery-millenialy-pokoleniia-x-i-alfa.html#3:~:text=%D0%9F%D0%BE%D0%BA%D0%BE%D0%BB%D0%B5%D0%BD%D0%B8%D1%8E%20Z%20%D0%BF%D1%80%D0%B8%D1%81%D1%83%D1%89%D0%B8%3A-,%D0%B0%D0%B4%D0%B0%D0%BF%D1%82%D0%B8%D0%B2%D0%BD%D0%BE%D1%81%D1%82%D1%8C%2C,%D0%B4%D0%B8%D1%81%D1%82%D0%B0%D0%BD%D1%86%D0%B8%D1%80%D0%BE%D0%B2%D0%B0%D0%BD%D0%B8%D0%B5%20%D0%BE%D1%82%20%D0%BF%D1%80%D0%B5%D0%B4%D1%8B%D0%B4%D1%83%D1%89%D0%B8%D1%85%20%D0%BF%D0%BE%D0%BA%D0%BE%D0%BB%D0%B5%D0%BD%D0%B8%D0%B9.,-%D0%9E%D0%BD%D0%B8%20%D1%82%D0%B2%D0%BE%D1%80%D1%87%D0%B5%D1%81%D0%BA%D0%B8%D0%B5%2C%20%D0%BA%D1%80%D0%B5%D0%B0%D1%82%D0%B8%D0%B2%D0%BD%D1%8B%D0%B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796121"/>
            <a:ext cx="8861528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rgbClr val="002060"/>
                </a:solidFill>
              </a:rPr>
              <a:t>К</a:t>
            </a:r>
            <a:r>
              <a:rPr lang="en-US" altLang="en-US" sz="1800" dirty="0">
                <a:solidFill>
                  <a:srgbClr val="002060"/>
                </a:solidFill>
              </a:rPr>
              <a:t>афедр</a:t>
            </a:r>
            <a:r>
              <a:rPr lang="ru-RU" altLang="en-US" sz="1800" dirty="0">
                <a:solidFill>
                  <a:srgbClr val="002060"/>
                </a:solidFill>
              </a:rPr>
              <a:t>а</a:t>
            </a:r>
            <a:r>
              <a:rPr lang="en-US" altLang="ru-RU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>
                <a:solidFill>
                  <a:srgbClr val="002060"/>
                </a:solidFill>
              </a:rPr>
              <a:t>психологии</a:t>
            </a:r>
            <a:r>
              <a:rPr lang="en-US" altLang="ru-RU" sz="1800" dirty="0">
                <a:solidFill>
                  <a:srgbClr val="002060"/>
                </a:solidFill>
              </a:rPr>
              <a:t>, </a:t>
            </a:r>
            <a:r>
              <a:rPr lang="en-US" altLang="en-US" sz="1800" dirty="0">
                <a:solidFill>
                  <a:srgbClr val="002060"/>
                </a:solidFill>
              </a:rPr>
              <a:t>педагогики</a:t>
            </a:r>
            <a:r>
              <a:rPr lang="en-US" altLang="ru-RU" sz="1800" dirty="0">
                <a:solidFill>
                  <a:srgbClr val="002060"/>
                </a:solidFill>
              </a:rPr>
              <a:t>, </a:t>
            </a:r>
            <a:r>
              <a:rPr lang="en-US" altLang="en-US" sz="1800" dirty="0">
                <a:solidFill>
                  <a:srgbClr val="002060"/>
                </a:solidFill>
              </a:rPr>
              <a:t>дополнительного</a:t>
            </a:r>
            <a:r>
              <a:rPr lang="en-US" altLang="ru-RU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>
                <a:solidFill>
                  <a:srgbClr val="002060"/>
                </a:solidFill>
              </a:rPr>
              <a:t>и</a:t>
            </a:r>
            <a:r>
              <a:rPr lang="en-US" altLang="ru-RU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>
                <a:solidFill>
                  <a:srgbClr val="002060"/>
                </a:solidFill>
              </a:rPr>
              <a:t>инклюзивного</a:t>
            </a:r>
            <a:r>
              <a:rPr lang="en-US" altLang="ru-RU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>
                <a:solidFill>
                  <a:srgbClr val="002060"/>
                </a:solidFill>
              </a:rPr>
              <a:t>образования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79243" cy="226338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и дети: новый код воспитания. Как говорить с поколением Z на одном языке»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135" y="4782065"/>
            <a:ext cx="667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Муллаева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73602" y="1972709"/>
            <a:ext cx="940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907" y="211015"/>
            <a:ext cx="1090246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 для портфолио»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10-го класса, готовясь к олимпиаде, говорит учителю: «Мне интересна эта тема, но я хочу не просто решать задачи, а создать свой проект. Я буду использовать графики из открытых источников, сниму короткий объясняющий ролик и выложу его в свой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-канал. Это будет крутое дополнение к моему цифровому портфолио, которое пригодится мне для поступления в вуз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5077" y="3839198"/>
            <a:ext cx="912055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Z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маркеры: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прагматизм (нужно для портфолио), визуальное восприятие (ролик, графики), использование цифровых инструментов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ориентация на практический результат и самореализацию.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907" y="211015"/>
            <a:ext cx="10902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«Инициатива снизу»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(28 лет), пришедший в школу, на педсовете предлагает: «Давайте создадим общий чат в мессенджере для быстрого обмена информацией и перенесем часть отчетности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-таблицы, это сэкономит нам время. А еще можно сделать интерактивный опрос для родителей вместо бумажных анкет». В ответ слышит от более опытной коллеги: «Протокол педсовета должен быть на бумаге, это документ. А с родителями нужно разговаривать лично, а не через какие-то опросы</a:t>
            </a:r>
            <a:r>
              <a:rPr lang="ru-RU" sz="2800" dirty="0"/>
              <a:t>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030" y="4175648"/>
            <a:ext cx="104569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(молодой учитель):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стремление к оптимизации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work-life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(сэкономить время), использование цифровых технологий как данности, желание внедрить новые, удобные форматы.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Герой-2 (опытная коллега):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Бэби-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X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ценность традиционных, проверенных методов (бумажный документ), приоритет личного, а не цифрового общения, скепсис по отношению к нововведениям.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907" y="211015"/>
            <a:ext cx="10902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 о будущем»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(45 лет) на собрании говорит классному руководителю: «Мой сын совсем не думает о будущем! Вместо того чтобы упорно готовиться к ЕГЭ, он тратит время на какие-то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видеоблоги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онлайн-курсы по дизайну, которые никем не сертифицированы. Я ему говорю: получи сначала нормальную профессию, а потом увлекайся». Сам сын парирует: «Эти курсы ведут практикующие специалисты, я уже сейчас могу зарабатывать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ЕГЭ я сдам, но это не главное в жизни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030" y="4175648"/>
            <a:ext cx="10456985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Герой-1 (родитель):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прагматизм, вера в традиционные образовательные траектории («нормальная профессия»), ценность стабильности и формального сертификата (диплом).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Герой-2 (сын):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вера в неформальное образование (онлайн-курсы), ориентация на практические навыки и быстрый результат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стремление к балансу и самореализации («это не главное в жизни»).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907" y="211015"/>
            <a:ext cx="1090246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«Трудовые традиции»</a:t>
            </a:r>
            <a:endParaRPr lang="ru-RU" sz="2800" dirty="0"/>
          </a:p>
          <a:p>
            <a:r>
              <a:rPr lang="ru-RU" sz="2800" i="1" dirty="0"/>
              <a:t>Директор школы (60 лет), вручая грамоту ветерану педагогического труда, произносит речь: «Мы благодарим вас за более чем 40 лет верной службы на одном месте, за безграничную преданность нашему учебному заведению и за то, что вы всегда ставили интересы школы выше своих собственных. Ваш труд – это настоящий пример для всех нас!»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645" y="4212493"/>
            <a:ext cx="1016391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Бэби-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маркеры: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ценность верности и преданности одному месту работы, коллективизм («интересы школы выше своих»), культ труда и долга, уважение к стажу и опыту.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004" y="253368"/>
            <a:ext cx="10514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 на Поколении Z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«Цифровые аборигены»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004" y="1101969"/>
            <a:ext cx="1088979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воспринимают? Особенности мировосприятия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Информация воспринимается короткими, яркими блоками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тикток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-ролики,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Им сложно долго концентрироваться на одном источнике (например, на длинном тексте).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Мультизадачность: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одновременно делать уроки, смотреть сериал, переписываться в чате и слушать музыку. Но это часто иллюзорная многозадачность, ведущая к поверхностному усвоению.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культура: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Лучше воспринимают информацию через изображение, видео,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через сплошной текст. «Лучше один раз увидеть, чем сто раз услышать» – это про них.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 и приземленность: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отличие от романтиков-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более реалистичны. Их интересуют практические навыки, которые принесут конкретную пользу (деньги, карьера, стабильность).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идентичность: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Их «я» существует в двух мирах – реальном и цифровом.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развлечение, а среда обитания, способ самовыражения и построения социальных связей.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инклюзивность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них разнообразие – норма. Они более лояльно относятся к вопросам гендера, национальности, внешности.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сознание: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Их волнуют проблемы экологии, осознанное потребление,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wellbeing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(психологическое и физическое благополучие).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92027"/>
              </p:ext>
            </p:extLst>
          </p:nvPr>
        </p:nvGraphicFramePr>
        <p:xfrm>
          <a:off x="552451" y="304801"/>
          <a:ext cx="10401300" cy="62926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7100"/>
                <a:gridCol w="3467100"/>
                <a:gridCol w="3467100"/>
              </a:tblGrid>
              <a:tr h="91302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Миллениалы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Зумеры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04349" marR="104349" marT="65218" marB="65218" anchor="ctr"/>
                </a:tc>
              </a:tr>
              <a:tr h="1289080">
                <a:tc>
                  <a:txBody>
                    <a:bodyPr/>
                    <a:lstStyle/>
                    <a:p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Помнят жизнь без интернета, адаптировались.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Родились с интернетом, не мыслят без него жизни.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62609" marT="65218" marB="65218" anchor="ctr"/>
                </a:tc>
              </a:tr>
              <a:tr h="1087866">
                <a:tc>
                  <a:txBody>
                    <a:bodyPr/>
                    <a:lstStyle/>
                    <a:p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«Учусь, потому что надо». Верят в диплом.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«Учусь, если интересно и полезно». Верят в навыки.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62609" marT="65218" marB="65218" anchor="ctr"/>
                </a:tc>
              </a:tr>
              <a:tr h="1087866">
                <a:tc>
                  <a:txBody>
                    <a:bodyPr/>
                    <a:lstStyle/>
                    <a:p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Работа/Учеба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Ищут вдохновения и миссии.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Ищут стабильности, четких задач и баланса.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62609" marT="65218" marB="65218" anchor="ctr"/>
                </a:tc>
              </a:tr>
              <a:tr h="624396">
                <a:tc>
                  <a:txBody>
                    <a:bodyPr/>
                    <a:lstStyle/>
                    <a:p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Контекстное, логическое.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Клиповое, визуальное.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62609" marT="65218" marB="65218" anchor="ctr"/>
                </a:tc>
              </a:tr>
              <a:tr h="913029">
                <a:tc>
                  <a:txBody>
                    <a:bodyPr/>
                    <a:lstStyle/>
                    <a:p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 посты в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Facebook/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104349" marT="65218" marB="65218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Короткие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сторис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ролики 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TikTok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Reels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349" marR="62609" marT="65218" marB="6521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85683" y="558284"/>
            <a:ext cx="104103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подходы к ним нужны? Новый код воспитания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 Z на одном языке?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35503"/>
            <a:ext cx="4308098" cy="430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5683" y="2565889"/>
            <a:ext cx="6215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фразу: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в наше время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бесполезно. Их время – другое.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3400" y="331738"/>
            <a:ext cx="982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«цифровым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или, как минимум, «цифровым мигрантом» с открытой визой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 их миром: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Спросите, что они смотрят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какие игры играют. Не осуждайте, а попробуйте понять.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их инструменты: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Создайте классный чат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используйте интерактивные доски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Jamboard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сервисы для викторин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5300" y="428179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на языке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15 секунд: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вас есть 15-30 секунд, чтобы зацепить внимание. Начинайте урок с интригующего вопроса, короткого яркого видео,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Дробите информацию: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Подавайте материал небольшими порциями. 10 минут теории → практическое задание → 10 минут новой теории.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текста: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Сложную тему можно объяснить в виде схемы, картинки, комикса.</a:t>
            </a:r>
          </a:p>
        </p:txBody>
      </p:sp>
    </p:spTree>
    <p:extLst>
      <p:ext uri="{BB962C8B-B14F-4D97-AF65-F5344CB8AC3E}">
        <p14:creationId xmlns:p14="http://schemas.microsoft.com/office/powerpoint/2010/main" val="38749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9707" y="299086"/>
            <a:ext cx="10983595" cy="1365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endParaRPr lang="en-US" altLang="ru-RU" sz="3600" b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707" y="443982"/>
            <a:ext cx="1032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Дать педагогам теоретическое понимание теории поколений и практические инструменты для построения эффективного диалога и воспитательного процесса с поколением Z.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322" y="2798856"/>
            <a:ext cx="4854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эти 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бумеры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зумеры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82" y="1664678"/>
            <a:ext cx="4868253" cy="48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5300" y="428179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практику и обратную связь здесь и сейчас: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польза: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Объясняйте,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 нужна эта тема. Где в жизни они с ней столкнутся? Как на этом можно заработать?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Сиюминутность: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 не любят долго ждать результата. Давайте небольшие задания с быстрой проверкой. Используйте тесты с автоматическим результатом.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Превратите скучное домашнее задание в вызов: «Снимите 1-минутный ролик на тему...», «Создайте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отражающий главную идею параграфа».</a:t>
            </a:r>
          </a:p>
        </p:txBody>
      </p:sp>
    </p:spTree>
    <p:extLst>
      <p:ext uri="{BB962C8B-B14F-4D97-AF65-F5344CB8AC3E}">
        <p14:creationId xmlns:p14="http://schemas.microsoft.com/office/powerpoint/2010/main" val="42818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5300" y="428179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не транслятором знаний, а навигатором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роль: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«я все знаю, а вы слушайте», а «давайте вместе найдем информацию, проанализируем ее и сделаем выводы».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критическое мышление: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 проверять информацию из интернета, отличать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фактов. Это важнейший навык для Z.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Учитывайте личные интересы учеников. Давайте возможность выбора темы для проекта или формата его защиты.</a:t>
            </a:r>
          </a:p>
        </p:txBody>
      </p:sp>
    </p:spTree>
    <p:extLst>
      <p:ext uri="{BB962C8B-B14F-4D97-AF65-F5344CB8AC3E}">
        <p14:creationId xmlns:p14="http://schemas.microsoft.com/office/powerpoint/2010/main" val="11096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5300" y="428179"/>
            <a:ext cx="10401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безопасную среду: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осуждения: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 болезненно реагируют на публичное осуждение и «разборы полетов» при всех. Выясняйте отношения тет-а-тет.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их границы: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Личное пространство (в том числе цифровое) для них священно.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диалог: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Они ценят, когда с ними разговаривают как со взрослыми, уважают их мнение, даже если оно ошибочно. Аргументируйте свою позицию.</a:t>
            </a:r>
          </a:p>
        </p:txBody>
      </p:sp>
    </p:spTree>
    <p:extLst>
      <p:ext uri="{BB962C8B-B14F-4D97-AF65-F5344CB8AC3E}">
        <p14:creationId xmlns:p14="http://schemas.microsoft.com/office/powerpoint/2010/main" val="6099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2450" y="989915"/>
            <a:ext cx="9563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классическую педагогическую фразу и «переведите» ее на язык поколения Z.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«Вам нужно выучить этот длинный текст».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 должны уважать старших, потому что они старше».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«Эта тема пригодится вам в будущем».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списывайте!»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3950" y="34358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ПЕРЕВОДЧИК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" y="3686621"/>
            <a:ext cx="9334500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чек-лист для «перевода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абстракций на конкретику: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«будущее» → «сейчас», «для вашей профессии».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«зачем»: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Всегда отвечайте на главный вопрос Z: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с этого получу?).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вызов: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Добавляйте элементы соревнования, бонусы,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формат: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Предлагайте создать продукт (ролик,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пост), а не просто «сдать текст».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интеллекту: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Объясняйте причины правил, а не просто их декларируйте. Говорите с ними как со взрослыми партнерами.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1000" y="390942"/>
            <a:ext cx="1076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«Вам нужно выучить этот длинный текст»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работает: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Вызывает протест. Слово «длинный»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усложняет задачу, а «выучить» ассоциируется с зубрежкой без цели.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язык Z: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разберем этот текст на ключевые идеи и сделаем из него крутой конспект-картинку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серию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сделает самый понятный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получит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бонусный балл»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«Выучить» → «Разобрать на ключевые идеи» (действие, ассимиляция).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формате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их язык.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элемент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(«кто сделает самый понятный»).</a:t>
            </a:r>
          </a:p>
        </p:txBody>
      </p:sp>
    </p:spTree>
    <p:extLst>
      <p:ext uri="{BB962C8B-B14F-4D97-AF65-F5344CB8AC3E}">
        <p14:creationId xmlns:p14="http://schemas.microsoft.com/office/powerpoint/2010/main" val="21449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7700" y="1028343"/>
            <a:ext cx="10706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«Вы должны уважать старших, потому что они старше»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работает: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Z авторитет не дается автоматически с возрастом. Он заражается компетенцией, уважением к личности и диалогом. Фраза звучит как догма без объяснения причин.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язык Z: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уважать личный опыт и экспертизу друг друга. Ваш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прошел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кучу конфликтных ситуаций и знает кейсы, которые могут помочь и вам. Давайте слушать друг друга, чтобы находить лучшие решения».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«Старшие» → «Опыт и экспертиза» (конкретная, а не абстрактная ценность).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«Потому что они старше» → «Потому что он/а знает полезные кейсы» (прагматичная выгода).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Смещаем акцент на взаимное уважение и диалог.</a:t>
            </a:r>
          </a:p>
        </p:txBody>
      </p:sp>
    </p:spTree>
    <p:extLst>
      <p:ext uri="{BB962C8B-B14F-4D97-AF65-F5344CB8AC3E}">
        <p14:creationId xmlns:p14="http://schemas.microsoft.com/office/powerpoint/2010/main" val="503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7700" y="1028343"/>
            <a:ext cx="10706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«Эта тема пригодится вам в будущем»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работает: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«Будущее» для Z — это абстракция. Они живут в настоящем. Эта фраза — пустой звук без конкретики.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язык Z: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«Смотрите, эта скучная на первый взгляд тема — основа для самых прибыльных профессий сейчас. Без нее нельзя стать крутым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игры или понимать, как работают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скилл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будущем» → «Сейчас», «для самых прибыльных профессий» (сиюминутная и прагматичная польза).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названия современных и понятных профессий.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термин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-сет» (набор навыков) — это их словарь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2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350" y="703840"/>
            <a:ext cx="10706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«Не списывайте!»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работает: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Запрет, не подкрепленный смыслом. Z видят в списывании не нарушение правил, а эффективную стратегию решения проблемы (найти ответ в сети).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язык Z: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задание не про то, чтобы найти готовый ответ в интернете. Оно про то, чтобы прокачать ваш навык анализа и научиться самостоятельно генерировать идеи. Именно этот навык ценится выше всего во взрослой жизни и за который платят деньги. Проверим, кто сможет?»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→ Объяснение смысла задания («прокачать навык»).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разницу между бездумным копированием и осмысленной работой.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Подкрепляем прагматичной выгодой («платят деньги») и снова добавляем вызов («Проверим, кто сможет?»).</a:t>
            </a:r>
          </a:p>
        </p:txBody>
      </p:sp>
    </p:spTree>
    <p:extLst>
      <p:ext uri="{BB962C8B-B14F-4D97-AF65-F5344CB8AC3E}">
        <p14:creationId xmlns:p14="http://schemas.microsoft.com/office/powerpoint/2010/main" val="12894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82463"/>
              </p:ext>
            </p:extLst>
          </p:nvPr>
        </p:nvGraphicFramePr>
        <p:xfrm>
          <a:off x="933449" y="381003"/>
          <a:ext cx="10420350" cy="6092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210175"/>
                <a:gridCol w="5210175"/>
              </a:tblGrid>
              <a:tr h="48865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Чего НЕ делать</a:t>
                      </a: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 ВМЕСТО</a:t>
                      </a:r>
                    </a:p>
                  </a:txBody>
                  <a:tcPr marL="110580" marR="110580" marT="69113" marB="69113" anchor="ctr"/>
                </a:tc>
              </a:tr>
              <a:tr h="81358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мораль и нотации.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Поднимать проблему через вопросы и дискуссию.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  <a:tr h="1138511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Запрещать гаджеты.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использовать их как инструмент для творчества и обучения.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  <a:tr h="871022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Требовать уважения «по умолчанию».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Зарабатывать уважение своей экспертизой и честным диалогом.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  <a:tr h="871022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Наказывать без объяснения причин.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прозрачную систему правил и последствий.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  <a:tr h="871022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Говорить о далеком будущем.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Показывать практическую пользу навыков и знаний здесь и сейчас.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  <a:tr h="813583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Игнорировать их цифровую жизнь.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48" marR="110580" marT="69113" marB="69113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Интересоваться, обсуждать и быть гидом в цифровом мире.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580" marR="66348" marT="69113" marB="691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2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353800" y="0"/>
            <a:ext cx="0" cy="70399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350" y="703840"/>
            <a:ext cx="556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068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вывод: </a:t>
            </a:r>
            <a:r>
              <a:rPr lang="ru-RU" sz="3200" dirty="0">
                <a:solidFill>
                  <a:srgbClr val="1068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Воспитывая поколение Z, вы не теряете авторитет. Вы меняете его источник. Ваш авторитет будет основан не на должности, а на вашей компетентности, понимании их мира и искреннем желании помочь им в нем ориентироваться.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703839"/>
            <a:ext cx="5140692" cy="39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686" y="299086"/>
            <a:ext cx="10636592" cy="354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3600" dirty="0"/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американскими учеными Уильямом Штраусом и Нилом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Хоувом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гласит, что ценности человека формируются до 12-14 лет под влиянием ключевых событий в мире (экономика, политика, технологии, культура) и стиля воспитания в семье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Представителей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поколения от другого отделяют 20 лет. Поэтому каждое следующее поколение проходит психологическое становление в новых условиях</a:t>
            </a:r>
            <a:endParaRPr lang="en-US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67" y="813742"/>
            <a:ext cx="1138286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поколениях:</a:t>
            </a:r>
          </a:p>
          <a:p>
            <a:pPr fontAlgn="base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Бэби-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бумеры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(1946-1964):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старались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карьеру, рано заводили семью, отличались решительностью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патриотизмом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Ключевые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события: Победа в ВОВ, восстановление страны, полет Гагарина, «холодная война».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Ценности: Коллективизм, идеализм, вера в светлое будущее, культ труда, здоровый образ жизни. Для них работа – это долг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Лозунг: «Хочу быть полезным!»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67" y="813742"/>
            <a:ext cx="113828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Х (1965-1980):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прагматики, которые во всем ищут практическую пользу. Большие индивидуалисты, чем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бумеры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события: Холодная война, перестройка, появление видеомагнитофонов, начало эры персональных компьютеров.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Ценности: Индивидуализм, прагматизм, готовность к изменениям, самостоятельность («дети с ключом на шее»). Для них работа – это возможность («Хочу быть профессионалом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Лозунг: «Надейся только на себя!»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67" y="813742"/>
            <a:ext cx="113828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(1981-1996):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технологически подкованные, ценят самовыражение и стараются продлить свою молодость. Не хотят рано заводить семью и много внимания уделяют карьере.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.Ключевые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события: Распад СССР, теракты, экономические кризисы, бум интернета и социальных сетей, глобализация.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Ценности: Оптимизм, вера в свои силы, понятие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work-life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(баланс между работой и личной жизнь), стремление к немедленному вознаграждению. Для них работа – это самореализация и удовольствие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Лозунг: «Живи здесь и сейчас!»</a:t>
            </a:r>
          </a:p>
          <a:p>
            <a:pPr fontAlgn="base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67" y="813742"/>
            <a:ext cx="113828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зумеры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(1997-2010):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почти не представляют свою жизнь без интернета, креативные и толерантные,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внимательны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своему психологическому состоянию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одились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стыке тысячелетий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выросли в цифровом мире.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зумеров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знать, что они стали первыми, для кого интернет,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игры на смартфонах всегда были частью сознательной жизни — это наложило глубокий отпечаток на их мировоззрение, ценности и поведение.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Z чувствует себя комфортно в мире технологий и умеет ими пользоваться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67" y="813742"/>
            <a:ext cx="113828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 (2011-2024):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первое поколение, с самого детства погруженное в цифровой мир и привыкшее к почти неограниченным материальным благам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события: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сфер жизни, пандемия, искусственный интеллект, голосовые помощники.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(формируются): Они рождаются со смартфоном в руках. Для них цифровая среда – естественная и первичная. Ожидается, что они будут еще более прагматичными, гибкими и технологичными, чем Z.</a:t>
            </a:r>
          </a:p>
          <a:p>
            <a:pPr fontAlgn="base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80645" y="170180"/>
            <a:ext cx="965390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4675" y="977900"/>
            <a:ext cx="10022840" cy="302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US" altLang="ru-RU" sz="2000">
              <a:solidFill>
                <a:srgbClr val="002060"/>
              </a:solidFill>
              <a:latin typeface="Calibri" panose="020F0502020204030204" charset="0"/>
              <a:ea typeface="GothamPro"/>
              <a:cs typeface="Calibri" panose="020F050202020403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675" y="981173"/>
            <a:ext cx="108436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(2025-2039):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новое поколение, которое будет жить в эпоху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называют поколение детей, которые родятся с 2025 по 2039 год. Они будут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полной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мире алгоритмов и виртуальной социализации. В реальности, где удаленная работа стала нормой, отношения онлайн будут так же важны, как взаимодействие офлайн.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Вероятно, новое поколение вырастет в период, когда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искусственный интеллект станут частью повседневной жизни — от культуры до здравоохранения и образования. Но как именно это повлияет на людей, можно только догадываться.</a:t>
            </a: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816</Words>
  <Application>Microsoft Office PowerPoint</Application>
  <PresentationFormat>Произвольный</PresentationFormat>
  <Paragraphs>173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6_Тема Office</vt:lpstr>
      <vt:lpstr>«Молодёжь и дети: новый код воспитания. Как говорить с поколением Z на одном языке»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Spicyn</dc:creator>
  <cp:lastModifiedBy>Ольга</cp:lastModifiedBy>
  <cp:revision>453</cp:revision>
  <dcterms:created xsi:type="dcterms:W3CDTF">2022-11-20T11:41:00Z</dcterms:created>
  <dcterms:modified xsi:type="dcterms:W3CDTF">2025-11-24T23:56:42Z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BCC814B8589F4BF79FCE6F02274BA9A6_12</vt:lpwstr>
  </property>
  <property fmtid="{D5CDD505-2E9C-101B-9397-08002B2CF9AE}" pid="3" name="KSOProductBuildVer">
    <vt:lpwstr>1049-12.2.0.22549</vt:lpwstr>
  </property>
</Properties>
</file>