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48" r:id="rId1"/>
    <p:sldMasterId id="2147483661" r:id="rId2"/>
  </p:sldMasterIdLst>
  <p:notesMasterIdLst>
    <p:notesMasterId r:id="rId28"/>
  </p:notesMasterIdLst>
  <p:sldIdLst>
    <p:sldId id="256" r:id="rId3"/>
    <p:sldId id="350" r:id="rId4"/>
    <p:sldId id="470" r:id="rId5"/>
    <p:sldId id="471" r:id="rId6"/>
    <p:sldId id="473" r:id="rId7"/>
    <p:sldId id="472" r:id="rId8"/>
    <p:sldId id="474" r:id="rId9"/>
    <p:sldId id="475" r:id="rId10"/>
    <p:sldId id="476" r:id="rId11"/>
    <p:sldId id="478" r:id="rId12"/>
    <p:sldId id="479" r:id="rId13"/>
    <p:sldId id="480" r:id="rId14"/>
    <p:sldId id="477" r:id="rId15"/>
    <p:sldId id="481" r:id="rId16"/>
    <p:sldId id="482" r:id="rId17"/>
    <p:sldId id="484" r:id="rId18"/>
    <p:sldId id="485" r:id="rId19"/>
    <p:sldId id="486" r:id="rId20"/>
    <p:sldId id="487" r:id="rId21"/>
    <p:sldId id="488" r:id="rId22"/>
    <p:sldId id="493" r:id="rId23"/>
    <p:sldId id="489" r:id="rId24"/>
    <p:sldId id="490" r:id="rId25"/>
    <p:sldId id="491" r:id="rId26"/>
    <p:sldId id="492" r:id="rId2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C0DA"/>
    <a:srgbClr val="1068A7"/>
    <a:srgbClr val="0F68A7"/>
    <a:srgbClr val="1779A8"/>
    <a:srgbClr val="4B93BE"/>
    <a:srgbClr val="2526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86377" autoAdjust="0"/>
  </p:normalViewPr>
  <p:slideViewPr>
    <p:cSldViewPr snapToGrid="0" showGuides="1">
      <p:cViewPr>
        <p:scale>
          <a:sx n="53" d="100"/>
          <a:sy n="53" d="100"/>
        </p:scale>
        <p:origin x="-1356" y="-28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7ACB3A-470A-4AE5-AEAB-BF7ADFB60C03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BA3BC8-9C3B-4C0A-B814-5764FD09C4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4063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BA3BC8-9C3B-4C0A-B814-5764FD09C49D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BA3BC8-9C3B-4C0A-B814-5764FD09C49D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55814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BA3BC8-9C3B-4C0A-B814-5764FD09C49D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55814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BA3BC8-9C3B-4C0A-B814-5764FD09C49D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55814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BA3BC8-9C3B-4C0A-B814-5764FD09C49D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55814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BA3BC8-9C3B-4C0A-B814-5764FD09C49D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55814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BA3BC8-9C3B-4C0A-B814-5764FD09C49D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55814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5371-0D7C-4720-BAA8-0AC58D24E42E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CA85-9840-4149-8A9B-A0B8A326CB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5371-0D7C-4720-BAA8-0AC58D24E42E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CA85-9840-4149-8A9B-A0B8A326CB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5371-0D7C-4720-BAA8-0AC58D24E42E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CA85-9840-4149-8A9B-A0B8A326CB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5371-0D7C-4720-BAA8-0AC58D24E42E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CA85-9840-4149-8A9B-A0B8A326CB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5371-0D7C-4720-BAA8-0AC58D24E42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t>20.11.2025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CA85-9840-4149-8A9B-A0B8A326CB1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5371-0D7C-4720-BAA8-0AC58D24E42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t>20.11.2025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CA85-9840-4149-8A9B-A0B8A326CB1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5371-0D7C-4720-BAA8-0AC58D24E42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t>20.11.2025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CA85-9840-4149-8A9B-A0B8A326CB1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5371-0D7C-4720-BAA8-0AC58D24E42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t>20.11.2025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CA85-9840-4149-8A9B-A0B8A326CB1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5371-0D7C-4720-BAA8-0AC58D24E42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t>20.11.2025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CA85-9840-4149-8A9B-A0B8A326CB1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5371-0D7C-4720-BAA8-0AC58D24E42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t>20.11.2025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CA85-9840-4149-8A9B-A0B8A326CB1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5371-0D7C-4720-BAA8-0AC58D24E42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t>20.11.2025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CA85-9840-4149-8A9B-A0B8A326CB1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5371-0D7C-4720-BAA8-0AC58D24E42E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CA85-9840-4149-8A9B-A0B8A326CB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5371-0D7C-4720-BAA8-0AC58D24E42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t>20.11.2025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CA85-9840-4149-8A9B-A0B8A326CB1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5371-0D7C-4720-BAA8-0AC58D24E42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t>20.11.2025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CA85-9840-4149-8A9B-A0B8A326CB1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5371-0D7C-4720-BAA8-0AC58D24E42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t>20.11.2025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CA85-9840-4149-8A9B-A0B8A326CB1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5371-0D7C-4720-BAA8-0AC58D24E42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t>20.11.2025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CA85-9840-4149-8A9B-A0B8A326CB1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5371-0D7C-4720-BAA8-0AC58D24E42E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CA85-9840-4149-8A9B-A0B8A326CB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5371-0D7C-4720-BAA8-0AC58D24E42E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CA85-9840-4149-8A9B-A0B8A326CB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5371-0D7C-4720-BAA8-0AC58D24E42E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CA85-9840-4149-8A9B-A0B8A326CB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5371-0D7C-4720-BAA8-0AC58D24E42E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CA85-9840-4149-8A9B-A0B8A326CB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5371-0D7C-4720-BAA8-0AC58D24E42E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CA85-9840-4149-8A9B-A0B8A326CB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5371-0D7C-4720-BAA8-0AC58D24E42E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CA85-9840-4149-8A9B-A0B8A326CB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5371-0D7C-4720-BAA8-0AC58D24E42E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CA85-9840-4149-8A9B-A0B8A326CB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65371-0D7C-4720-BAA8-0AC58D24E42E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8BCA85-9840-4149-8A9B-A0B8A326CB1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65371-0D7C-4720-BAA8-0AC58D24E42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t>20.11.2025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8BCA85-9840-4149-8A9B-A0B8A326CB1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0" y="5796121"/>
            <a:ext cx="8861528" cy="165576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en-US" sz="1800" dirty="0">
                <a:solidFill>
                  <a:srgbClr val="002060"/>
                </a:solidFill>
              </a:rPr>
              <a:t>К</a:t>
            </a:r>
            <a:r>
              <a:rPr lang="en-US" altLang="en-US" sz="1800" dirty="0">
                <a:solidFill>
                  <a:srgbClr val="002060"/>
                </a:solidFill>
              </a:rPr>
              <a:t>афедр</a:t>
            </a:r>
            <a:r>
              <a:rPr lang="ru-RU" altLang="en-US" sz="1800" dirty="0">
                <a:solidFill>
                  <a:srgbClr val="002060"/>
                </a:solidFill>
              </a:rPr>
              <a:t>а</a:t>
            </a:r>
            <a:r>
              <a:rPr lang="en-US" altLang="ru-RU" sz="1800" dirty="0">
                <a:solidFill>
                  <a:srgbClr val="002060"/>
                </a:solidFill>
              </a:rPr>
              <a:t> </a:t>
            </a:r>
            <a:r>
              <a:rPr lang="en-US" altLang="en-US" sz="1800" dirty="0">
                <a:solidFill>
                  <a:srgbClr val="002060"/>
                </a:solidFill>
              </a:rPr>
              <a:t>психологии</a:t>
            </a:r>
            <a:r>
              <a:rPr lang="en-US" altLang="ru-RU" sz="1800" dirty="0">
                <a:solidFill>
                  <a:srgbClr val="002060"/>
                </a:solidFill>
              </a:rPr>
              <a:t>, </a:t>
            </a:r>
            <a:r>
              <a:rPr lang="en-US" altLang="en-US" sz="1800" dirty="0">
                <a:solidFill>
                  <a:srgbClr val="002060"/>
                </a:solidFill>
              </a:rPr>
              <a:t>педагогики</a:t>
            </a:r>
            <a:r>
              <a:rPr lang="en-US" altLang="ru-RU" sz="1800" dirty="0">
                <a:solidFill>
                  <a:srgbClr val="002060"/>
                </a:solidFill>
              </a:rPr>
              <a:t>, </a:t>
            </a:r>
            <a:r>
              <a:rPr lang="en-US" altLang="en-US" sz="1800" dirty="0">
                <a:solidFill>
                  <a:srgbClr val="002060"/>
                </a:solidFill>
              </a:rPr>
              <a:t>дополнительного</a:t>
            </a:r>
            <a:r>
              <a:rPr lang="en-US" altLang="ru-RU" sz="1800" dirty="0">
                <a:solidFill>
                  <a:srgbClr val="002060"/>
                </a:solidFill>
              </a:rPr>
              <a:t> </a:t>
            </a:r>
            <a:r>
              <a:rPr lang="en-US" altLang="en-US" sz="1800" dirty="0">
                <a:solidFill>
                  <a:srgbClr val="002060"/>
                </a:solidFill>
              </a:rPr>
              <a:t>и</a:t>
            </a:r>
            <a:r>
              <a:rPr lang="en-US" altLang="ru-RU" sz="1800" dirty="0">
                <a:solidFill>
                  <a:srgbClr val="002060"/>
                </a:solidFill>
              </a:rPr>
              <a:t> </a:t>
            </a:r>
            <a:r>
              <a:rPr lang="en-US" altLang="en-US" sz="1800" dirty="0">
                <a:solidFill>
                  <a:srgbClr val="002060"/>
                </a:solidFill>
              </a:rPr>
              <a:t>инклюзивного</a:t>
            </a:r>
            <a:r>
              <a:rPr lang="en-US" altLang="ru-RU" sz="1800" dirty="0">
                <a:solidFill>
                  <a:srgbClr val="002060"/>
                </a:solidFill>
              </a:rPr>
              <a:t> </a:t>
            </a:r>
            <a:r>
              <a:rPr lang="en-US" altLang="en-US" sz="1800" dirty="0">
                <a:solidFill>
                  <a:srgbClr val="002060"/>
                </a:solidFill>
              </a:rPr>
              <a:t>образования</a:t>
            </a:r>
          </a:p>
        </p:txBody>
      </p:sp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8979243" cy="2485810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статус участников образовательных отношений. Нормативно-правовая база воспитательного процесса.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24753" y="4554071"/>
            <a:ext cx="64545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Муллаева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Ирина Александровна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81685" y="299085"/>
            <a:ext cx="10983595" cy="637065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статус ПЕДАГОГИЧЕСКОГО РАБОТНИКА (ст. 47, 48 ФЗ-273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ПРАВА: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свободу преподавания, свободное выражение своего мнения.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творческую инициативу, разработку и применение авторских программ и методов.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управлении образовательной организацией.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защиту своей профессиональной чести и достоинства.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сокращенную продолжительность рабочего времени, удлиненный отпуск, досрочную пенсию.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повышение квалификации за счет работодателя.</a:t>
            </a:r>
          </a:p>
          <a:p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6966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81685" y="299085"/>
            <a:ext cx="10983595" cy="637065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статус ПЕДАГОГИЧЕСКОГО РАБОТНИКА (ст. 47, 48 ФЗ-273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ОБЯЗАННОСТИ (ст.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48) 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свою деятельность на высоком профессиональном уровне.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Соблюдать правовые, нравственные и этические нормы.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Уважать честь и достоинство обучающихся и других участников образовательных отношений.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Систематически повышать свою квалификацию.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Учитывать особенности психофизического развития обучающихся.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Проходить аттестацию на соответствие занимаемой должности.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допускать использование антигуманных методов обучения.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641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81685" y="299085"/>
            <a:ext cx="10983595" cy="637065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статус ПЕДАГОГИЧЕСКОГО РАБОТНИКА (ст. 47, 48 ФЗ-273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Дисциплинарная (замечание, выговор, увольнение).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Гражданско-правовая (за материальный ущерб).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Административная (например, за нарушение права на образование).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Уголовная (за халатность, неисполнение обязанностей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воспитанию несовершеннолетнего).</a:t>
            </a:r>
          </a:p>
          <a:p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56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3921" y="0"/>
            <a:ext cx="10515600" cy="1506071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/>
              <a:t>Зоны повышенного внимания и конфликтные ситуации</a:t>
            </a:r>
            <a:r>
              <a:rPr lang="ru-RU" sz="4800" b="1" dirty="0"/>
              <a:t/>
            </a:r>
            <a:br>
              <a:rPr lang="ru-RU" sz="4800" b="1" dirty="0"/>
            </a:br>
            <a:endParaRPr lang="ru-RU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878538" y="1021977"/>
            <a:ext cx="10685931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Дисциплина и применение мер воздействия: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можно? Замечание, беседа с родителями, вызов на совет профилактики.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Чего нельзя? Оскорблять, унижать, применять физическую силу, не допускать до урока (это нарушение права на образование), удалять из класса (риск для безопасности ребенка).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Оценки и академические права: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— это мера педагогической оценки знаний, а не поведения.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Нельзя занижать оценку за поведение, отсутствие формы и т.д.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 имеет право оспорить оценку (порядок оспаривания должен быть прописан в локальном акте).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Работа с персональными данными: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Нельзя публично разглашать оценки, диагнозы, семейные обстоятельства без согласия родителей.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Границы общения с родителями: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Общение должно быть профессиональным и корректным, даже в сложных ситуациях. Мессенджеры — для оперативной информации, а не для конфликтов.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11112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29478" y="299085"/>
            <a:ext cx="10983595" cy="637065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Практические рекомендации для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педагога</a:t>
            </a:r>
          </a:p>
          <a:p>
            <a:endParaRPr lang="ru-RU" sz="2400" b="1" dirty="0"/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Знайте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свои права — это ваша защита.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Действуйте в рамках закона и устава школы. При сомнениях — консультируйтесь с администрацией.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Ведите документацию аккуратно: журналы, протоколы родительских собраний, докладные записки. Это ваше доказательство в спорной ситуации.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Выстраивайте партнерские, а не конфронтационные отношения с родителями. Информируйте их о проблемах своевременно и в корректной форме.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конфликтной ситуации:</a:t>
            </a:r>
          </a:p>
          <a:p>
            <a:pPr marL="914400" lvl="1" indent="-457200"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Сохраняйте самообладание.</a:t>
            </a:r>
          </a:p>
          <a:p>
            <a:pPr marL="914400" lvl="1" indent="-457200"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Выслушайте сторону.</a:t>
            </a:r>
          </a:p>
          <a:p>
            <a:pPr marL="914400" lvl="1" indent="-457200"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Привлекайте администрацию, школьного психолога.</a:t>
            </a:r>
          </a:p>
          <a:p>
            <a:pPr marL="914400" lvl="1" indent="-457200"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Действуйте только письменно (докладные, служебные записки).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Повышайте свою правовую грамотность.</a:t>
            </a:r>
          </a:p>
          <a:p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4083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29478" y="299085"/>
            <a:ext cx="10983595" cy="637065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статус — это рамки, которые создают безопасное и предсказуемое пространство для всех участников образовательных отношений.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ученика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это гарантия качественного образования и уважения его личности.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родителя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это инструмент участия в образовании ребенка.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педагога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это основа профессиональной свободы, защита его прав и руководство к действию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Правовая компетентность педагога — неотъемлемая часть его профессионализма.</a:t>
            </a:r>
            <a:endParaRPr lang="ru-RU" sz="28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519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29478" y="299085"/>
            <a:ext cx="10983595" cy="109940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Нормативно-правовая база обеспечения воспитательного процесса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88894" y="1246810"/>
            <a:ext cx="109728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Задают цели и векторы воспитательной работы.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Федеральный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от 31.07.2020 № 304-ФЗ «О внесении изменений в ФЗ "Об образовании в РФ"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по  вопросам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 обучающихся»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Сделал воспитание обязательным компонентом образовательных программ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Указ Президента РФ от 7 мая 2024 г. №309 «О национальных целях развития Российской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Федерации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период до 2030 года и на перспективу до 2036 года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Задача: «воспитание гармонично развитой и социально ответственной личности на основе духовно-нравственных ценностей народов РФ, исторических и национально-культурных традиций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lvl="1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 развития воспитания в Российской Федерации на период до 2030 года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Является базовым документом стратегического планирования в сфере национальной безопасности, определяет цель, задачи и приоритеты государственной политики в области воспитания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 Президента РФ №809 от 09.10.2022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«Об утверждении Основ государственной политики по сохранению и укреплению традиционных российских духовно-нравственных ценностей».</a:t>
            </a:r>
          </a:p>
          <a:p>
            <a:pPr lvl="1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1360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8894" y="296551"/>
            <a:ext cx="109728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тезисы Федерального закона от 31.07.2020 №304-ФЗ «О внесении изменений в Федеральный закон «Об образовании в Российской Федерации“ по вопросам воспитания обучающихся»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воспитания. Это деятельность, направленная на развитие личности, создание условий для самоопределения и социализации обучающихся на основе социокультурных, духовно-нравственных ценностей и принятых в российском обществе правил и норм поведения.</a:t>
            </a: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образовательным программам. Они должны включать рабочую программу воспитания и календарный план воспитательной работы. Организации, осуществляющие образовательную деятельность, разрабатывают и утверждают эти программы и планы самостоятельно.</a:t>
            </a: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советов обучающихся, родителей и представительных органов обучающихся. Они имеют право принимать участие в разработке рабочих программ воспитания и календарных планов воспитательной работы.</a:t>
            </a: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Обязательства организаций. Они обязаны информировать обучающихся и (или) их родителей (законных представителей) об изменениях, внесённых в образовательные программы.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6208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8894" y="296551"/>
            <a:ext cx="109728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 Президента РФ от 7 мая 2024 г. №309 «О национальных целях развития Российской Федерации на период до 2030 года и на перспективу до 2036 года»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потенциала каждого человека, развитие его талантов, воспитание патриотичной и социально ответственной личности. Создание к 2030 году условий для воспитания гармонично развитой, патриотичной и социально ответственной личности на основе традиционных российских духовно-нравственных и культурно-исторических ценностей.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5879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8894" y="296551"/>
            <a:ext cx="109728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Тезисы из Стратегии развития воспитания в Российской Федерации на период до 2030 года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Главная цель — определение социокультурных условий для воспитания гармонично развитой, патриотичной и социально ответственной личности.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 создание условий для консолидации усилий институтов российского общества и государства по воспитанию подрастающего поколения, поддержка семейного воспитания, повышение эффективности воспитательной деятельности в системе образования и другие.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Приоритеты: единство ценностно-смыслового содержания и обеспечение преемственного процесса воспитания вне зависимости от уровня образовательной организации, консолидация и координация деятельности всех участников воспитания детей и молодёжи в обществе для достижения общей цели.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Мероприятия: поддержка семейного воспитания, развитие воспитания в системе образования, расширение воспитательных возможностей информационных ресурсов.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Ожидаемые результаты: повышение престижа семьи и многодетности, обеспечение преемственности поколений, сохранение и укрепление в обществе традиционных российских духовно-нравственных ценностей.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Традиционные ценности, которые лежат в основе воспитания: жизнь, достоинство, права и свободы человека, патриотизм, гражданственность, служение Отечеству и ответственность за его судьбу, высокие нравственные идеалы и другие.</a:t>
            </a: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908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81685" y="299085"/>
            <a:ext cx="10983595" cy="604710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Ключевой тезис: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Знание правового статуса — это не просто формальность, а основа профессиональной безопасности, конструктивного взаимодействия и качества образования.</a:t>
            </a:r>
          </a:p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такое «правовой статус»?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совокупность 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прав, обязанностей и ответственности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определяющих положение человека в обществе (в нашем случае — в сфере образования)</a:t>
            </a:r>
            <a:r>
              <a:rPr lang="ru-RU" sz="36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8894" y="296551"/>
            <a:ext cx="11277600" cy="664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Тезисы из Указа Президента РФ №809 от 9 ноября 2022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года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утверждении Основ государственной политики по сохранению и укреплению традиционных российских духовно-нравственных ценностей».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Традиционные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ценности включают жизнь, достоинство, права и свободы человека, патриотизм, служение Отечеству, высокие нравственные идеалы, историческую память и преемственность поколений, единство народов России.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Угрозу традиционным ценностям представляют деятельность экстремистских и террористических организаций, действия недружественных иностранных государств, а также деструктивное идеологическое воздействие на граждан России.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политика по сохранению и укреплению традиционных ценностей реализуется в области образования и воспитания, работы с молодёжью, культуры, науки, межнациональных и межрелигиозных отношений, средств массовой информации и коммуникаций, международного сотрудничества.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Передача традиционных ценностей от поколения к поколению, формирование образа России как хранителя и защитника традиционных ценностей.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Укрепление гражданского единства, сохранение исторической памяти, продвижение традиционных семейных ценностей, реализация информационной политики и другие.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уважения к традиционным ценностям — ключевой инструмент государственной политики в области образования и культуры, необходимый для формирования гармонично развитой личности.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Поддержка общественных проектов и институтов гражданского общества в области патриотического воспитания и сохранения историко-культурного наследия народов России.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1326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8894" y="296551"/>
            <a:ext cx="1127760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Акторы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сфере воспитания и молодёжной политики — это участники отношений в области воспитания и реализации молодёжной политики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1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Некоторые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таких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акторов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Организации, осуществляющие образовательную, воспитательную и просветительскую деятельность.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Педагогические и иные работники в области воспитания.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и молодёжь, обучающиеся и их родители (законные представители), семьи детей.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Органы публичной власти, осуществляющие управление в области воспитания, образования, культуры, информации, спорта, политики в интересах детей, молодёжной, национальной политики и смежных областях.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Организации, обеспечивающие воспитательную деятельность и оценку качества воспитания.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Общественные объединения и организации, в том числе детские и молодёжные, консультативные, совещательные и иные органы, осуществляющие деятельность в области воспитания или оказывающие влияние на воспитание детей и молодёжи.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7605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3388" y="1354386"/>
            <a:ext cx="11277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КЕЙСЫ</a:t>
            </a:r>
            <a:endParaRPr lang="ru-RU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163" y="2924046"/>
            <a:ext cx="10918825" cy="137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51324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65412" y="612845"/>
            <a:ext cx="10668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Кейс «Конфликт из-за оценки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Ученик 9 класса систематически не выполняет домашние задания. Учитель выставляет ему за четверть «2». Мать ученика приходит в школу с угрозами подать жалобу в управление образования, так как, по ее мнению, учитель предвзят и «заваливает» ее ребенка. Она требует немедленно исправить оценку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группы: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права есть у учителя? А у родителя?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Обязан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 учитель менять оценку? На каком основании выставляется итоговая оценка?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Каков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оспаривания оценки, прописанный в вашей школе?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учителю следует действовать в этом конфликте?</a:t>
            </a:r>
          </a:p>
        </p:txBody>
      </p:sp>
    </p:spTree>
    <p:extLst>
      <p:ext uri="{BB962C8B-B14F-4D97-AF65-F5344CB8AC3E}">
        <p14:creationId xmlns:p14="http://schemas.microsoft.com/office/powerpoint/2010/main" val="1604394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65412" y="612845"/>
            <a:ext cx="10668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Кейс «Границы личного»: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Ситуация: Учительница, желая побудить класс к активностям, создала общий чат в мессенджере с учениками и их родителями. В чате она публично поздравила отличников и сделала замечание ученикам, которые плохо написали проверочную работу, назвав их по именам.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для группы: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правовые нормы были нарушены?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Каковы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работы с персональными данными?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Каковы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этические границы общения в цифровой среде?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правильно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поступить в этой ситуации?</a:t>
            </a:r>
          </a:p>
        </p:txBody>
      </p:sp>
    </p:spTree>
    <p:extLst>
      <p:ext uri="{BB962C8B-B14F-4D97-AF65-F5344CB8AC3E}">
        <p14:creationId xmlns:p14="http://schemas.microsoft.com/office/powerpoint/2010/main" val="350130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65412" y="612845"/>
            <a:ext cx="10668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Кейс «Мера воздействия»: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Ситуация: Ученик 6 класса на уроке постоянно хамит, мешает вести занятие. Учитель, не выдержав, выгнал его из класса. Ученик ушел из школы и пропал на несколько часов, что вызвало панику у родителей.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для группы: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Имел ли право учитель выгнать ученика с урока?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Кто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несет ответственность за жизнь и здоровье ученика во время учебного процесса?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законные меры дисциплинарного воздействия можно было применить?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должен был сделать учитель вместо удаления ученика из класса?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07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81685" y="299085"/>
            <a:ext cx="10983595" cy="604710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Актуальность: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Рост правовой грамотности родителей и учащихся.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Усложнение образовательной среды.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требований к качеству образования.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Защита профессиональных прав педагога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Разобрать правовой статус каждого участника.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Выявить «зоны риска» и конфликтные ситуации.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Научиться применять правовые знания на практике.</a:t>
            </a: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17799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81685" y="299085"/>
            <a:ext cx="10983595" cy="604710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ru-RU" sz="2800" dirty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статус определяется следующими документами</a:t>
            </a:r>
            <a:r>
              <a:rPr lang="ru-RU" sz="2800" dirty="0" smtClean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2800" dirty="0">
              <a:solidFill>
                <a:srgbClr val="0F111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Конституция РФ</a:t>
            </a:r>
            <a:r>
              <a:rPr lang="ru-RU" sz="2800" dirty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(ст. 43 — право на образование</a:t>
            </a:r>
            <a:r>
              <a:rPr lang="ru-RU" sz="2800" dirty="0" smtClean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ru-RU" sz="2800" dirty="0" smtClean="0">
              <a:solidFill>
                <a:srgbClr val="0F111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</a:t>
            </a:r>
            <a:r>
              <a:rPr lang="ru-RU" sz="2800" b="1" dirty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№ 273-ФЗ «Об образовании в Российской </a:t>
            </a:r>
            <a:r>
              <a:rPr lang="ru-RU" sz="2800" b="1" dirty="0" smtClean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</a:t>
            </a:r>
            <a:r>
              <a:rPr lang="ru-RU" sz="2800" b="1" dirty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2800" dirty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 </a:t>
            </a:r>
            <a:r>
              <a:rPr lang="ru-RU" sz="2800" b="1" dirty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ДОКУМЕНТ</a:t>
            </a:r>
            <a:r>
              <a:rPr lang="ru-RU" sz="2800" dirty="0" smtClean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800" dirty="0">
              <a:solidFill>
                <a:srgbClr val="0F111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ru-RU" sz="2800" dirty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Трудовой кодекс РФ (для педагогов).</a:t>
            </a:r>
          </a:p>
          <a:p>
            <a:pPr>
              <a:buFont typeface="+mj-lt"/>
              <a:buAutoNum type="arabicPeriod"/>
            </a:pPr>
            <a:r>
              <a:rPr lang="ru-RU" sz="2800" dirty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Семейный кодекс РФ (права и обязанности родителей).</a:t>
            </a:r>
          </a:p>
          <a:p>
            <a:pPr>
              <a:buFont typeface="+mj-lt"/>
              <a:buAutoNum type="arabicPeriod"/>
            </a:pPr>
            <a:r>
              <a:rPr lang="ru-RU" sz="2800" dirty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Конвенция о правах ребенка.</a:t>
            </a:r>
          </a:p>
          <a:p>
            <a:pPr>
              <a:buFont typeface="+mj-lt"/>
              <a:buAutoNum type="arabicPeriod"/>
            </a:pPr>
            <a:r>
              <a:rPr lang="ru-RU" sz="2800" dirty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Локальные нормативные акты образовательной организации: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sz="2800" dirty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Устав школы.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sz="2800" dirty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внутреннего распорядка.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sz="2800" dirty="0" smtClean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Должностные инструкции/положения</a:t>
            </a:r>
            <a:endParaRPr lang="ru-RU" sz="2800" dirty="0">
              <a:solidFill>
                <a:srgbClr val="0F111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 smtClean="0"/>
              <a:t>.</a:t>
            </a: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172152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81685" y="299085"/>
            <a:ext cx="10983595" cy="604710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ст. 2 Федерального закона № 273-ФЗ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 образовательных отношений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это обучающиеся, родители (законные представители) несовершеннолетних обучающихся, педагогические работники и их представители, организации, осуществляющие образовательную деятельность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 отношений в сфере образования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это более широкий круг, включающий также органы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госвласти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местного самоуправления и др.</a:t>
            </a:r>
          </a:p>
          <a:p>
            <a:endParaRPr lang="ru-RU" sz="3600" dirty="0" smtClean="0"/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417347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81685" y="299085"/>
            <a:ext cx="10983595" cy="604710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статус ОБУЧАЮЩЕГОСЯ (ст. 34 ФЗ-273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ПРАВА: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выбор образовательной организации, формы получения образования.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предоставление условий для обучения с учетом особенностей психофизического развития и состояния здоровья.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уважение человеческого достоинства, защиту от всех форм физического и психического насилия.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свободу совести, информации, свободное выражение собственных взглядов и убеждений.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каникулы, академический отпуск, перевод в другую образовательную организацию.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ознакомление с документами, регулирующими деятельность образовательной организации.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объективную оценку своих знаний.</a:t>
            </a:r>
          </a:p>
          <a:p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194742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81685" y="299085"/>
            <a:ext cx="10983595" cy="604710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статус ОБУЧАЮЩЕГОСЯ (ст. 34 ФЗ-273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ОБЯЗАННОСТИ: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Добросовестно осваивать образовательную программу.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Выполнять требования устава организации.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Уважать честь и достоинство других обучающихся и работников.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Бережно относиться к имуществу организации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Дисциплинарная (замечание, выговор, отчисление для лиц старше 15 лет при неоднократных грубых нарушениях).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Гражданско-правовая (возмещение ущерба имуществу школы).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Административная (для лиц старше 16 лет).</a:t>
            </a:r>
          </a:p>
        </p:txBody>
      </p:sp>
    </p:spTree>
    <p:extLst>
      <p:ext uri="{BB962C8B-B14F-4D97-AF65-F5344CB8AC3E}">
        <p14:creationId xmlns:p14="http://schemas.microsoft.com/office/powerpoint/2010/main" val="2340197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81685" y="299085"/>
            <a:ext cx="10983595" cy="604710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статус РОДИТЕЛЕЙ (законных представителей) (ст. 44 ФЗ-273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ПРАВА: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Выбирать до завершения получения ребенком основного общего образования образовательную организацию, форму получения образования.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Знакомиться с содержанием образования, методами обучения и воспитания, оценками успеваемости своего ребенка.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Защищать права и законные интересы обучающихся.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Получать информацию о всех видах планируемых обследований и давать согласие/отказ на их проведение.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Принимать участие в управлении организацией (через советы родителей).</a:t>
            </a:r>
          </a:p>
          <a:p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355107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81685" y="299085"/>
            <a:ext cx="10983595" cy="604710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статус РОДИТЕЛЕЙ (законных представителей) (ст. 44 ФЗ-273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ОБЯЗАННОСТИ</a:t>
            </a:r>
            <a:endParaRPr lang="ru-RU" sz="2400" dirty="0">
              <a:solidFill>
                <a:srgbClr val="0F111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Обеспечить получение детьми общего образования</a:t>
            </a:r>
            <a:r>
              <a:rPr lang="ru-RU" sz="2400" b="1" dirty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dirty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(Ключевая обязанность!)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Соблюдать правила внутреннего распорядка, устав организации.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Уважать честь и достоинство обучающихся и работников организации.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Иные обязанности, установленные законодательством</a:t>
            </a:r>
            <a:r>
              <a:rPr lang="ru-RU" sz="2400" dirty="0" smtClean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ru-RU" sz="2400" dirty="0">
              <a:solidFill>
                <a:srgbClr val="0F111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ru-RU" sz="2400" dirty="0" smtClean="0">
              <a:solidFill>
                <a:srgbClr val="0F111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</a:t>
            </a:r>
            <a:endParaRPr lang="ru-RU" sz="2400" dirty="0">
              <a:solidFill>
                <a:srgbClr val="0F111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Административная (по ст. 5.35 КоАП РФ за неисполнение обязанностей по воспитанию и содержанию детей).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Гражданско-правовая (за ущерб, причиненный их ребенком имуществу школы или здоровья другим участникам процесса).</a:t>
            </a:r>
          </a:p>
          <a:p>
            <a:pPr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6688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6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1857</Words>
  <Application>Microsoft Office PowerPoint</Application>
  <PresentationFormat>Произвольный</PresentationFormat>
  <Paragraphs>214</Paragraphs>
  <Slides>25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25</vt:i4>
      </vt:variant>
    </vt:vector>
  </HeadingPairs>
  <TitlesOfParts>
    <vt:vector size="27" baseType="lpstr">
      <vt:lpstr>Тема Office</vt:lpstr>
      <vt:lpstr>6_Тема Office</vt:lpstr>
      <vt:lpstr>Правовой статус участников образовательных отношений. Нормативно-правовая база воспитательного процесса.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Зоны повышенного внимания и конфликтные ситуации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Sergei Spicyn</dc:creator>
  <cp:lastModifiedBy>Ольга</cp:lastModifiedBy>
  <cp:revision>453</cp:revision>
  <dcterms:created xsi:type="dcterms:W3CDTF">2022-11-20T11:41:00Z</dcterms:created>
  <dcterms:modified xsi:type="dcterms:W3CDTF">2025-11-19T15:36:12Z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BCC814B8589F4BF79FCE6F02274BA9A6_12</vt:lpwstr>
  </property>
  <property fmtid="{D5CDD505-2E9C-101B-9397-08002B2CF9AE}" pid="3" name="KSOProductBuildVer">
    <vt:lpwstr>1049-12.2.0.22549</vt:lpwstr>
  </property>
</Properties>
</file>